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71" r:id="rId6"/>
    <p:sldId id="260" r:id="rId7"/>
    <p:sldId id="261" r:id="rId8"/>
    <p:sldId id="272" r:id="rId9"/>
    <p:sldId id="262" r:id="rId10"/>
    <p:sldId id="263" r:id="rId11"/>
    <p:sldId id="264" r:id="rId12"/>
    <p:sldId id="279" r:id="rId13"/>
    <p:sldId id="265" r:id="rId14"/>
    <p:sldId id="266" r:id="rId15"/>
    <p:sldId id="267" r:id="rId16"/>
    <p:sldId id="268" r:id="rId17"/>
    <p:sldId id="273" r:id="rId18"/>
    <p:sldId id="274" r:id="rId19"/>
    <p:sldId id="275" r:id="rId20"/>
    <p:sldId id="276" r:id="rId21"/>
    <p:sldId id="277"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4" d="100"/>
          <a:sy n="104" d="100"/>
        </p:scale>
        <p:origin x="834"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2788920"/>
          </a:xfrm>
          <a:prstGeom prst="rect">
            <a:avLst/>
          </a:prstGeom>
          <a:solidFill>
            <a:srgbClr val="52B1C5"/>
          </a:solidFill>
          <a:ln>
            <a:solidFill>
              <a:srgbClr val="52B1C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960120"/>
            <a:ext cx="10972800" cy="1234440"/>
          </a:xfrm>
          <a:prstGeom prst="rect">
            <a:avLst/>
          </a:prstGeom>
          <a:noFill/>
        </p:spPr>
        <p:txBody>
          <a:bodyPr wrap="square" anchor="t">
            <a:spAutoFit/>
          </a:bodyPr>
          <a:lstStyle/>
          <a:p>
            <a:pPr algn="l"/>
            <a:r>
              <a:rPr sz="3100" b="0">
                <a:solidFill>
                  <a:srgbClr val="FFFFFF"/>
                </a:solidFill>
                <a:latin typeface="Aptos"/>
              </a:rPr>
              <a:t>Work Experience Requirements &amp;</a:t>
            </a:r>
            <a:br/>
            <a:r>
              <a:t>Business Eligibility for Sponsorship</a:t>
            </a:r>
          </a:p>
        </p:txBody>
      </p:sp>
      <p:sp>
        <p:nvSpPr>
          <p:cNvPr id="4" name="TextBox 3"/>
          <p:cNvSpPr txBox="1"/>
          <p:nvPr/>
        </p:nvSpPr>
        <p:spPr>
          <a:xfrm>
            <a:off x="566928" y="3127248"/>
            <a:ext cx="7772400" cy="411480"/>
          </a:xfrm>
          <a:prstGeom prst="rect">
            <a:avLst/>
          </a:prstGeom>
          <a:noFill/>
        </p:spPr>
        <p:txBody>
          <a:bodyPr wrap="square" anchor="t">
            <a:spAutoFit/>
          </a:bodyPr>
          <a:lstStyle/>
          <a:p>
            <a:pPr algn="l"/>
            <a:r>
              <a:rPr sz="2000" b="1">
                <a:solidFill>
                  <a:srgbClr val="235F70"/>
                </a:solidFill>
                <a:latin typeface="Aptos"/>
              </a:rPr>
              <a:t>Restaurant &amp; Catering Industry Webinar | 2026</a:t>
            </a:r>
          </a:p>
        </p:txBody>
      </p:sp>
      <p:sp>
        <p:nvSpPr>
          <p:cNvPr id="5" name="TextBox 4"/>
          <p:cNvSpPr txBox="1"/>
          <p:nvPr/>
        </p:nvSpPr>
        <p:spPr>
          <a:xfrm>
            <a:off x="566928" y="3703320"/>
            <a:ext cx="6675120" cy="1234440"/>
          </a:xfrm>
          <a:prstGeom prst="rect">
            <a:avLst/>
          </a:prstGeom>
          <a:noFill/>
        </p:spPr>
        <p:txBody>
          <a:bodyPr wrap="square" anchor="t">
            <a:spAutoFit/>
          </a:bodyPr>
          <a:lstStyle/>
          <a:p>
            <a:pPr algn="l"/>
            <a:r>
              <a:rPr sz="1600" b="0">
                <a:solidFill>
                  <a:srgbClr val="235F70"/>
                </a:solidFill>
                <a:latin typeface="Aptos"/>
              </a:rPr>
              <a:t>Presenter: Mr Ian Singer</a:t>
            </a:r>
            <a:br/>
            <a:r>
              <a:t>Principal &amp; Director, AustraliaMigrate Pty Ltd</a:t>
            </a:r>
            <a:br/>
            <a:r>
              <a:t>Registered Migration Agent (MARN 0001947)</a:t>
            </a:r>
          </a:p>
        </p:txBody>
      </p:sp>
      <p:pic>
        <p:nvPicPr>
          <p:cNvPr id="6" name="Picture 5" descr="image2.jpg"/>
          <p:cNvPicPr>
            <a:picLocks noChangeAspect="1"/>
          </p:cNvPicPr>
          <p:nvPr/>
        </p:nvPicPr>
        <p:blipFill>
          <a:blip r:embed="rId2"/>
          <a:stretch>
            <a:fillRect/>
          </a:stretch>
        </p:blipFill>
        <p:spPr>
          <a:xfrm>
            <a:off x="8229600" y="4983480"/>
            <a:ext cx="3383280" cy="802334"/>
          </a:xfrm>
          <a:prstGeom prst="rect">
            <a:avLst/>
          </a:prstGeom>
        </p:spPr>
      </p:pic>
      <p:sp>
        <p:nvSpPr>
          <p:cNvPr id="7" name="TextBox 6"/>
          <p:cNvSpPr txBox="1"/>
          <p:nvPr/>
        </p:nvSpPr>
        <p:spPr>
          <a:xfrm>
            <a:off x="566928" y="6016752"/>
            <a:ext cx="7315200" cy="274320"/>
          </a:xfrm>
          <a:prstGeom prst="rect">
            <a:avLst/>
          </a:prstGeom>
          <a:noFill/>
        </p:spPr>
        <p:txBody>
          <a:bodyPr wrap="square" anchor="t">
            <a:spAutoFit/>
          </a:bodyPr>
          <a:lstStyle/>
          <a:p>
            <a:pPr algn="l"/>
            <a:r>
              <a:rPr sz="1300" b="0">
                <a:solidFill>
                  <a:srgbClr val="235F70"/>
                </a:solidFill>
                <a:latin typeface="Aptos"/>
              </a:rPr>
              <a:t>www.australiamigrate.com  |  +61 2 9411 6000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58368"/>
          </a:xfrm>
          <a:prstGeom prst="rect">
            <a:avLst/>
          </a:prstGeom>
          <a:solidFill>
            <a:srgbClr val="52B1C5"/>
          </a:solidFill>
          <a:ln>
            <a:solidFill>
              <a:srgbClr val="52B1C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38912" y="118872"/>
            <a:ext cx="11155680" cy="411480"/>
          </a:xfrm>
          <a:prstGeom prst="rect">
            <a:avLst/>
          </a:prstGeom>
          <a:noFill/>
        </p:spPr>
        <p:txBody>
          <a:bodyPr wrap="square" anchor="t">
            <a:spAutoFit/>
          </a:bodyPr>
          <a:lstStyle/>
          <a:p>
            <a:pPr algn="l"/>
            <a:r>
              <a:rPr sz="2700" b="0">
                <a:solidFill>
                  <a:srgbClr val="FFFFFF"/>
                </a:solidFill>
                <a:latin typeface="Aptos"/>
              </a:rPr>
              <a:t>Today’s focus</a:t>
            </a:r>
          </a:p>
        </p:txBody>
      </p:sp>
      <p:sp>
        <p:nvSpPr>
          <p:cNvPr id="4" name="TextBox 3"/>
          <p:cNvSpPr txBox="1"/>
          <p:nvPr/>
        </p:nvSpPr>
        <p:spPr>
          <a:xfrm>
            <a:off x="457200" y="758952"/>
            <a:ext cx="10972800" cy="384048"/>
          </a:xfrm>
          <a:prstGeom prst="rect">
            <a:avLst/>
          </a:prstGeom>
          <a:noFill/>
        </p:spPr>
        <p:txBody>
          <a:bodyPr wrap="square" anchor="t">
            <a:spAutoFit/>
          </a:bodyPr>
          <a:lstStyle/>
          <a:p>
            <a:pPr algn="l"/>
            <a:r>
              <a:rPr sz="1400" b="0">
                <a:solidFill>
                  <a:srgbClr val="235F70"/>
                </a:solidFill>
                <a:latin typeface="Aptos"/>
              </a:rPr>
              <a:t>Two questions restaurant owners ask us most often</a:t>
            </a:r>
          </a:p>
        </p:txBody>
      </p:sp>
      <p:sp>
        <p:nvSpPr>
          <p:cNvPr id="5" name="Rounded Rectangle 4"/>
          <p:cNvSpPr/>
          <p:nvPr/>
        </p:nvSpPr>
        <p:spPr>
          <a:xfrm>
            <a:off x="640080" y="1417320"/>
            <a:ext cx="5257800" cy="910244"/>
          </a:xfrm>
          <a:prstGeom prst="roundRect">
            <a:avLst/>
          </a:prstGeom>
          <a:solidFill>
            <a:srgbClr val="FFFFFF"/>
          </a:solidFill>
          <a:ln>
            <a:solidFill>
              <a:srgbClr val="DCEFF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640080" y="1417320"/>
            <a:ext cx="73152" cy="910244"/>
          </a:xfrm>
          <a:prstGeom prst="rect">
            <a:avLst/>
          </a:prstGeom>
          <a:solidFill>
            <a:srgbClr val="009EDA"/>
          </a:solidFill>
          <a:ln>
            <a:solidFill>
              <a:srgbClr val="009ED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41247" y="1581912"/>
            <a:ext cx="4873752" cy="369332"/>
          </a:xfrm>
          <a:prstGeom prst="rect">
            <a:avLst/>
          </a:prstGeom>
          <a:noFill/>
        </p:spPr>
        <p:txBody>
          <a:bodyPr wrap="square" anchor="t">
            <a:spAutoFit/>
          </a:bodyPr>
          <a:lstStyle/>
          <a:p>
            <a:pPr algn="l"/>
            <a:r>
              <a:rPr sz="1800" b="1" dirty="0">
                <a:solidFill>
                  <a:srgbClr val="235F70"/>
                </a:solidFill>
                <a:latin typeface="Aptos"/>
              </a:rPr>
              <a:t>1. </a:t>
            </a:r>
            <a:r>
              <a:rPr lang="en-AU" sz="1800" b="1" dirty="0">
                <a:solidFill>
                  <a:srgbClr val="235F70"/>
                </a:solidFill>
                <a:latin typeface="Aptos"/>
              </a:rPr>
              <a:t>For Employee</a:t>
            </a:r>
            <a:endParaRPr sz="1800" b="1" dirty="0">
              <a:solidFill>
                <a:srgbClr val="235F70"/>
              </a:solidFill>
              <a:latin typeface="Aptos"/>
            </a:endParaRPr>
          </a:p>
        </p:txBody>
      </p:sp>
      <p:sp>
        <p:nvSpPr>
          <p:cNvPr id="9" name="Rounded Rectangle 8"/>
          <p:cNvSpPr/>
          <p:nvPr/>
        </p:nvSpPr>
        <p:spPr>
          <a:xfrm>
            <a:off x="6263640" y="1417320"/>
            <a:ext cx="5257800" cy="910244"/>
          </a:xfrm>
          <a:prstGeom prst="roundRect">
            <a:avLst/>
          </a:prstGeom>
          <a:solidFill>
            <a:srgbClr val="FFFFFF"/>
          </a:solidFill>
          <a:ln>
            <a:solidFill>
              <a:srgbClr val="DCEFF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6263640" y="1417320"/>
            <a:ext cx="73152" cy="910244"/>
          </a:xfrm>
          <a:prstGeom prst="rect">
            <a:avLst/>
          </a:prstGeom>
          <a:solidFill>
            <a:srgbClr val="64B241"/>
          </a:solidFill>
          <a:ln>
            <a:solidFill>
              <a:srgbClr val="64B24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464807" y="1581912"/>
            <a:ext cx="4873752" cy="369332"/>
          </a:xfrm>
          <a:prstGeom prst="rect">
            <a:avLst/>
          </a:prstGeom>
          <a:noFill/>
        </p:spPr>
        <p:txBody>
          <a:bodyPr wrap="square" anchor="t">
            <a:spAutoFit/>
          </a:bodyPr>
          <a:lstStyle/>
          <a:p>
            <a:pPr algn="l"/>
            <a:r>
              <a:rPr sz="1800" b="1" dirty="0">
                <a:solidFill>
                  <a:srgbClr val="235F70"/>
                </a:solidFill>
                <a:latin typeface="Aptos"/>
              </a:rPr>
              <a:t>2. </a:t>
            </a:r>
            <a:r>
              <a:rPr lang="en-AU" sz="1800" b="1" dirty="0">
                <a:solidFill>
                  <a:srgbClr val="235F70"/>
                </a:solidFill>
                <a:latin typeface="Aptos"/>
              </a:rPr>
              <a:t>For Sponsor (Business)</a:t>
            </a:r>
            <a:endParaRPr sz="1800" b="1" dirty="0">
              <a:solidFill>
                <a:srgbClr val="235F70"/>
              </a:solidFill>
              <a:latin typeface="Aptos"/>
            </a:endParaRPr>
          </a:p>
        </p:txBody>
      </p:sp>
      <p:sp>
        <p:nvSpPr>
          <p:cNvPr id="13" name="TextBox 12"/>
          <p:cNvSpPr txBox="1"/>
          <p:nvPr/>
        </p:nvSpPr>
        <p:spPr>
          <a:xfrm>
            <a:off x="822960" y="3840480"/>
            <a:ext cx="10515600" cy="548640"/>
          </a:xfrm>
          <a:prstGeom prst="rect">
            <a:avLst/>
          </a:prstGeom>
          <a:noFill/>
        </p:spPr>
        <p:txBody>
          <a:bodyPr wrap="square" anchor="t">
            <a:spAutoFit/>
          </a:bodyPr>
          <a:lstStyle/>
          <a:p>
            <a:pPr algn="ctr"/>
            <a:r>
              <a:rPr sz="2300" b="1">
                <a:solidFill>
                  <a:srgbClr val="235F70"/>
                </a:solidFill>
                <a:latin typeface="Aptos"/>
              </a:rPr>
              <a:t>We will focus on practical restaurant scenarios — not just visa terminology.</a:t>
            </a:r>
          </a:p>
        </p:txBody>
      </p:sp>
      <p:sp>
        <p:nvSpPr>
          <p:cNvPr id="14" name="TextBox 13"/>
          <p:cNvSpPr txBox="1"/>
          <p:nvPr/>
        </p:nvSpPr>
        <p:spPr>
          <a:xfrm>
            <a:off x="2057400" y="4617720"/>
            <a:ext cx="8229600" cy="1325880"/>
          </a:xfrm>
          <a:prstGeom prst="rect">
            <a:avLst/>
          </a:prstGeom>
          <a:noFill/>
        </p:spPr>
        <p:txBody>
          <a:bodyPr wrap="square">
            <a:spAutoFit/>
          </a:bodyPr>
          <a:lstStyle/>
          <a:p>
            <a:pPr>
              <a:spcAft>
                <a:spcPts val="600"/>
              </a:spcAft>
              <a:defRPr sz="1700">
                <a:solidFill>
                  <a:srgbClr val="2D373C"/>
                </a:solidFill>
                <a:latin typeface="Aptos"/>
              </a:defRPr>
            </a:pPr>
            <a:r>
              <a:t>• Subclass 482 Skills in Demand (SID)</a:t>
            </a:r>
          </a:p>
          <a:p>
            <a:pPr>
              <a:spcAft>
                <a:spcPts val="600"/>
              </a:spcAft>
              <a:defRPr sz="1700">
                <a:solidFill>
                  <a:srgbClr val="2D373C"/>
                </a:solidFill>
                <a:latin typeface="Aptos"/>
              </a:defRPr>
            </a:pPr>
            <a:r>
              <a:t>• Subclass 186 Employer Nomination Scheme (ENS)</a:t>
            </a:r>
          </a:p>
          <a:p>
            <a:pPr>
              <a:spcAft>
                <a:spcPts val="600"/>
              </a:spcAft>
              <a:defRPr sz="1700">
                <a:solidFill>
                  <a:srgbClr val="2D373C"/>
                </a:solidFill>
                <a:latin typeface="Aptos"/>
              </a:defRPr>
            </a:pPr>
            <a:r>
              <a:t>• TRT vs Direct Entry pathways</a:t>
            </a:r>
          </a:p>
          <a:p>
            <a:pPr>
              <a:spcAft>
                <a:spcPts val="600"/>
              </a:spcAft>
              <a:defRPr sz="1700">
                <a:solidFill>
                  <a:srgbClr val="2D373C"/>
                </a:solidFill>
                <a:latin typeface="Aptos"/>
              </a:defRPr>
            </a:pPr>
            <a:r>
              <a:t>• Common evidence problems and avoidable mistakes</a:t>
            </a:r>
          </a:p>
        </p:txBody>
      </p:sp>
      <p:sp>
        <p:nvSpPr>
          <p:cNvPr id="15" name="TextBox 14"/>
          <p:cNvSpPr txBox="1"/>
          <p:nvPr/>
        </p:nvSpPr>
        <p:spPr>
          <a:xfrm>
            <a:off x="411480" y="6519672"/>
            <a:ext cx="10881360" cy="201168"/>
          </a:xfrm>
          <a:prstGeom prst="rect">
            <a:avLst/>
          </a:prstGeom>
          <a:noFill/>
        </p:spPr>
        <p:txBody>
          <a:bodyPr wrap="square" anchor="t">
            <a:spAutoFit/>
          </a:bodyPr>
          <a:lstStyle/>
          <a:p>
            <a:pPr algn="l"/>
            <a:r>
              <a:rPr sz="900" b="0">
                <a:solidFill>
                  <a:srgbClr val="697378"/>
                </a:solidFill>
                <a:latin typeface="Aptos"/>
              </a:rPr>
              <a:t>AustraliaMigrate Pty Ltd  |  +61 2 9411 6000  |  info@australiamigrate.com</a:t>
            </a:r>
          </a:p>
        </p:txBody>
      </p:sp>
      <p:sp>
        <p:nvSpPr>
          <p:cNvPr id="16" name="TextBox 15"/>
          <p:cNvSpPr txBox="1"/>
          <p:nvPr/>
        </p:nvSpPr>
        <p:spPr>
          <a:xfrm>
            <a:off x="11475720" y="6492240"/>
            <a:ext cx="320040" cy="228600"/>
          </a:xfrm>
          <a:prstGeom prst="rect">
            <a:avLst/>
          </a:prstGeom>
          <a:noFill/>
        </p:spPr>
        <p:txBody>
          <a:bodyPr wrap="square" anchor="t">
            <a:spAutoFit/>
          </a:bodyPr>
          <a:lstStyle/>
          <a:p>
            <a:r>
              <a:t>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58368"/>
          </a:xfrm>
          <a:prstGeom prst="rect">
            <a:avLst/>
          </a:prstGeom>
          <a:solidFill>
            <a:srgbClr val="52B1C5"/>
          </a:solidFill>
          <a:ln>
            <a:solidFill>
              <a:srgbClr val="52B1C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38912" y="118872"/>
            <a:ext cx="11155680" cy="411480"/>
          </a:xfrm>
          <a:prstGeom prst="rect">
            <a:avLst/>
          </a:prstGeom>
          <a:noFill/>
        </p:spPr>
        <p:txBody>
          <a:bodyPr wrap="square" anchor="t">
            <a:spAutoFit/>
          </a:bodyPr>
          <a:lstStyle/>
          <a:p>
            <a:pPr algn="l"/>
            <a:r>
              <a:rPr sz="2700" b="0">
                <a:solidFill>
                  <a:srgbClr val="FFFFFF"/>
                </a:solidFill>
                <a:latin typeface="Aptos"/>
              </a:rPr>
              <a:t>482 Skills in Demand: the employer-sponsored pathway</a:t>
            </a:r>
          </a:p>
        </p:txBody>
      </p:sp>
      <p:sp>
        <p:nvSpPr>
          <p:cNvPr id="4" name="Rounded Rectangle 3"/>
          <p:cNvSpPr/>
          <p:nvPr/>
        </p:nvSpPr>
        <p:spPr>
          <a:xfrm>
            <a:off x="594360" y="1508760"/>
            <a:ext cx="3154680" cy="1828800"/>
          </a:xfrm>
          <a:prstGeom prst="roundRect">
            <a:avLst/>
          </a:prstGeom>
          <a:solidFill>
            <a:srgbClr val="F0F8FA"/>
          </a:solidFill>
          <a:ln>
            <a:solidFill>
              <a:srgbClr val="DCEFF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758952" y="1719072"/>
            <a:ext cx="530352" cy="530352"/>
          </a:xfrm>
          <a:prstGeom prst="roundRect">
            <a:avLst/>
          </a:prstGeom>
          <a:solidFill>
            <a:srgbClr val="52B1C5"/>
          </a:solidFill>
          <a:ln>
            <a:solidFill>
              <a:srgbClr val="52B1C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58952" y="1792224"/>
            <a:ext cx="530352" cy="274320"/>
          </a:xfrm>
          <a:prstGeom prst="rect">
            <a:avLst/>
          </a:prstGeom>
          <a:noFill/>
        </p:spPr>
        <p:txBody>
          <a:bodyPr wrap="square" anchor="t">
            <a:spAutoFit/>
          </a:bodyPr>
          <a:lstStyle/>
          <a:p>
            <a:pPr algn="ctr"/>
            <a:r>
              <a:rPr sz="1800" b="1">
                <a:solidFill>
                  <a:srgbClr val="FFFFFF"/>
                </a:solidFill>
                <a:latin typeface="Aptos"/>
              </a:rPr>
              <a:t>1</a:t>
            </a:r>
          </a:p>
        </p:txBody>
      </p:sp>
      <p:sp>
        <p:nvSpPr>
          <p:cNvPr id="7" name="TextBox 6"/>
          <p:cNvSpPr txBox="1"/>
          <p:nvPr/>
        </p:nvSpPr>
        <p:spPr>
          <a:xfrm>
            <a:off x="1417320" y="1719072"/>
            <a:ext cx="2057400" cy="320040"/>
          </a:xfrm>
          <a:prstGeom prst="rect">
            <a:avLst/>
          </a:prstGeom>
          <a:noFill/>
        </p:spPr>
        <p:txBody>
          <a:bodyPr wrap="square" anchor="t">
            <a:spAutoFit/>
          </a:bodyPr>
          <a:lstStyle/>
          <a:p>
            <a:pPr algn="l"/>
            <a:r>
              <a:rPr sz="1800" b="1">
                <a:solidFill>
                  <a:srgbClr val="235F70"/>
                </a:solidFill>
                <a:latin typeface="Aptos"/>
              </a:rPr>
              <a:t>SPONSORSHIP</a:t>
            </a:r>
          </a:p>
        </p:txBody>
      </p:sp>
      <p:sp>
        <p:nvSpPr>
          <p:cNvPr id="8" name="TextBox 7"/>
          <p:cNvSpPr txBox="1"/>
          <p:nvPr/>
        </p:nvSpPr>
        <p:spPr>
          <a:xfrm>
            <a:off x="850392" y="2423160"/>
            <a:ext cx="2651760" cy="640080"/>
          </a:xfrm>
          <a:prstGeom prst="rect">
            <a:avLst/>
          </a:prstGeom>
          <a:noFill/>
        </p:spPr>
        <p:txBody>
          <a:bodyPr wrap="square" anchor="t">
            <a:spAutoFit/>
          </a:bodyPr>
          <a:lstStyle/>
          <a:p>
            <a:pPr algn="ctr"/>
            <a:r>
              <a:rPr sz="1500" b="0">
                <a:solidFill>
                  <a:srgbClr val="2D373C"/>
                </a:solidFill>
                <a:latin typeface="Aptos"/>
              </a:rPr>
              <a:t>Business is approved to sponsor</a:t>
            </a:r>
          </a:p>
        </p:txBody>
      </p:sp>
      <p:sp>
        <p:nvSpPr>
          <p:cNvPr id="9" name="Rounded Rectangle 8"/>
          <p:cNvSpPr/>
          <p:nvPr/>
        </p:nvSpPr>
        <p:spPr>
          <a:xfrm>
            <a:off x="4160520" y="1508760"/>
            <a:ext cx="3154680" cy="1828800"/>
          </a:xfrm>
          <a:prstGeom prst="roundRect">
            <a:avLst/>
          </a:prstGeom>
          <a:solidFill>
            <a:srgbClr val="F0F8FA"/>
          </a:solidFill>
          <a:ln>
            <a:solidFill>
              <a:srgbClr val="DCEFF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ounded Rectangle 9"/>
          <p:cNvSpPr/>
          <p:nvPr/>
        </p:nvSpPr>
        <p:spPr>
          <a:xfrm>
            <a:off x="4325112" y="1719072"/>
            <a:ext cx="530352" cy="530352"/>
          </a:xfrm>
          <a:prstGeom prst="roundRect">
            <a:avLst/>
          </a:prstGeom>
          <a:solidFill>
            <a:srgbClr val="52B1C5"/>
          </a:solidFill>
          <a:ln>
            <a:solidFill>
              <a:srgbClr val="52B1C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325112" y="1792224"/>
            <a:ext cx="530352" cy="274320"/>
          </a:xfrm>
          <a:prstGeom prst="rect">
            <a:avLst/>
          </a:prstGeom>
          <a:noFill/>
        </p:spPr>
        <p:txBody>
          <a:bodyPr wrap="square" anchor="t">
            <a:spAutoFit/>
          </a:bodyPr>
          <a:lstStyle/>
          <a:p>
            <a:pPr algn="ctr"/>
            <a:r>
              <a:rPr sz="1800" b="1">
                <a:solidFill>
                  <a:srgbClr val="FFFFFF"/>
                </a:solidFill>
                <a:latin typeface="Aptos"/>
              </a:rPr>
              <a:t>2</a:t>
            </a:r>
          </a:p>
        </p:txBody>
      </p:sp>
      <p:sp>
        <p:nvSpPr>
          <p:cNvPr id="12" name="TextBox 11"/>
          <p:cNvSpPr txBox="1"/>
          <p:nvPr/>
        </p:nvSpPr>
        <p:spPr>
          <a:xfrm>
            <a:off x="4983480" y="1719072"/>
            <a:ext cx="2057400" cy="320040"/>
          </a:xfrm>
          <a:prstGeom prst="rect">
            <a:avLst/>
          </a:prstGeom>
          <a:noFill/>
        </p:spPr>
        <p:txBody>
          <a:bodyPr wrap="square" anchor="t">
            <a:spAutoFit/>
          </a:bodyPr>
          <a:lstStyle/>
          <a:p>
            <a:pPr algn="l"/>
            <a:r>
              <a:rPr sz="1800" b="1">
                <a:solidFill>
                  <a:srgbClr val="235F70"/>
                </a:solidFill>
                <a:latin typeface="Aptos"/>
              </a:rPr>
              <a:t>NOMINATION</a:t>
            </a:r>
          </a:p>
        </p:txBody>
      </p:sp>
      <p:sp>
        <p:nvSpPr>
          <p:cNvPr id="13" name="TextBox 12"/>
          <p:cNvSpPr txBox="1"/>
          <p:nvPr/>
        </p:nvSpPr>
        <p:spPr>
          <a:xfrm>
            <a:off x="4416552" y="2423160"/>
            <a:ext cx="2651760" cy="640080"/>
          </a:xfrm>
          <a:prstGeom prst="rect">
            <a:avLst/>
          </a:prstGeom>
          <a:noFill/>
        </p:spPr>
        <p:txBody>
          <a:bodyPr wrap="square" anchor="t">
            <a:spAutoFit/>
          </a:bodyPr>
          <a:lstStyle/>
          <a:p>
            <a:pPr algn="ctr"/>
            <a:r>
              <a:rPr sz="1500" b="0">
                <a:solidFill>
                  <a:srgbClr val="2D373C"/>
                </a:solidFill>
                <a:latin typeface="Aptos"/>
              </a:rPr>
              <a:t>Business nominates the position</a:t>
            </a:r>
          </a:p>
        </p:txBody>
      </p:sp>
      <p:sp>
        <p:nvSpPr>
          <p:cNvPr id="14" name="Rounded Rectangle 13"/>
          <p:cNvSpPr/>
          <p:nvPr/>
        </p:nvSpPr>
        <p:spPr>
          <a:xfrm>
            <a:off x="7726679" y="1508760"/>
            <a:ext cx="3154680" cy="1828800"/>
          </a:xfrm>
          <a:prstGeom prst="roundRect">
            <a:avLst/>
          </a:prstGeom>
          <a:solidFill>
            <a:srgbClr val="F0F8FA"/>
          </a:solidFill>
          <a:ln>
            <a:solidFill>
              <a:srgbClr val="DCEFF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ounded Rectangle 14"/>
          <p:cNvSpPr/>
          <p:nvPr/>
        </p:nvSpPr>
        <p:spPr>
          <a:xfrm>
            <a:off x="7891271" y="1719072"/>
            <a:ext cx="530352" cy="530352"/>
          </a:xfrm>
          <a:prstGeom prst="roundRect">
            <a:avLst/>
          </a:prstGeom>
          <a:solidFill>
            <a:srgbClr val="52B1C5"/>
          </a:solidFill>
          <a:ln>
            <a:solidFill>
              <a:srgbClr val="52B1C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7891271" y="1792224"/>
            <a:ext cx="530352" cy="274320"/>
          </a:xfrm>
          <a:prstGeom prst="rect">
            <a:avLst/>
          </a:prstGeom>
          <a:noFill/>
        </p:spPr>
        <p:txBody>
          <a:bodyPr wrap="square" anchor="t">
            <a:spAutoFit/>
          </a:bodyPr>
          <a:lstStyle/>
          <a:p>
            <a:pPr algn="ctr"/>
            <a:r>
              <a:rPr sz="1800" b="1">
                <a:solidFill>
                  <a:srgbClr val="FFFFFF"/>
                </a:solidFill>
                <a:latin typeface="Aptos"/>
              </a:rPr>
              <a:t>3</a:t>
            </a:r>
          </a:p>
        </p:txBody>
      </p:sp>
      <p:sp>
        <p:nvSpPr>
          <p:cNvPr id="17" name="TextBox 16"/>
          <p:cNvSpPr txBox="1"/>
          <p:nvPr/>
        </p:nvSpPr>
        <p:spPr>
          <a:xfrm>
            <a:off x="8549640" y="1719072"/>
            <a:ext cx="2057400" cy="320040"/>
          </a:xfrm>
          <a:prstGeom prst="rect">
            <a:avLst/>
          </a:prstGeom>
          <a:noFill/>
        </p:spPr>
        <p:txBody>
          <a:bodyPr wrap="square" anchor="t">
            <a:spAutoFit/>
          </a:bodyPr>
          <a:lstStyle/>
          <a:p>
            <a:pPr algn="l"/>
            <a:r>
              <a:rPr sz="1800" b="1">
                <a:solidFill>
                  <a:srgbClr val="235F70"/>
                </a:solidFill>
                <a:latin typeface="Aptos"/>
              </a:rPr>
              <a:t>VISA</a:t>
            </a:r>
          </a:p>
        </p:txBody>
      </p:sp>
      <p:sp>
        <p:nvSpPr>
          <p:cNvPr id="18" name="TextBox 17"/>
          <p:cNvSpPr txBox="1"/>
          <p:nvPr/>
        </p:nvSpPr>
        <p:spPr>
          <a:xfrm>
            <a:off x="7982711" y="2423160"/>
            <a:ext cx="2651760" cy="640080"/>
          </a:xfrm>
          <a:prstGeom prst="rect">
            <a:avLst/>
          </a:prstGeom>
          <a:noFill/>
        </p:spPr>
        <p:txBody>
          <a:bodyPr wrap="square" anchor="t">
            <a:spAutoFit/>
          </a:bodyPr>
          <a:lstStyle/>
          <a:p>
            <a:pPr algn="ctr"/>
            <a:r>
              <a:rPr sz="1500" b="0">
                <a:solidFill>
                  <a:srgbClr val="2D373C"/>
                </a:solidFill>
                <a:latin typeface="Aptos"/>
              </a:rPr>
              <a:t>Worker proves skills, experience &amp; eligibility</a:t>
            </a:r>
          </a:p>
        </p:txBody>
      </p:sp>
      <p:sp>
        <p:nvSpPr>
          <p:cNvPr id="19" name="TextBox 18"/>
          <p:cNvSpPr txBox="1"/>
          <p:nvPr/>
        </p:nvSpPr>
        <p:spPr>
          <a:xfrm>
            <a:off x="777240" y="3886200"/>
            <a:ext cx="10652760" cy="1061829"/>
          </a:xfrm>
          <a:prstGeom prst="rect">
            <a:avLst/>
          </a:prstGeom>
          <a:noFill/>
        </p:spPr>
        <p:txBody>
          <a:bodyPr wrap="square" anchor="t">
            <a:spAutoFit/>
          </a:bodyPr>
          <a:lstStyle/>
          <a:p>
            <a:pPr algn="ctr"/>
            <a:r>
              <a:rPr sz="2100" b="1" dirty="0">
                <a:solidFill>
                  <a:srgbClr val="235F70"/>
                </a:solidFill>
                <a:latin typeface="Aptos"/>
              </a:rPr>
              <a:t>For the Core Skills stream, the worker must have the skills to perform the nominated occupation and at least 12 months of relevant </a:t>
            </a:r>
            <a:r>
              <a:rPr lang="en-AU" sz="2100" b="1" dirty="0">
                <a:solidFill>
                  <a:srgbClr val="235F70"/>
                </a:solidFill>
                <a:latin typeface="Aptos"/>
              </a:rPr>
              <a:t>full-time (or equivalent) </a:t>
            </a:r>
            <a:r>
              <a:rPr sz="2100" b="1" dirty="0">
                <a:solidFill>
                  <a:srgbClr val="235F70"/>
                </a:solidFill>
                <a:latin typeface="Aptos"/>
              </a:rPr>
              <a:t>work experience</a:t>
            </a:r>
            <a:r>
              <a:rPr lang="en-AU" sz="2100" b="1" dirty="0">
                <a:solidFill>
                  <a:srgbClr val="235F70"/>
                </a:solidFill>
                <a:latin typeface="Aptos"/>
              </a:rPr>
              <a:t> in the last 5 years</a:t>
            </a:r>
            <a:r>
              <a:rPr sz="2100" b="1" dirty="0">
                <a:solidFill>
                  <a:srgbClr val="235F70"/>
                </a:solidFill>
                <a:latin typeface="Aptos"/>
              </a:rPr>
              <a:t>.</a:t>
            </a:r>
          </a:p>
        </p:txBody>
      </p:sp>
      <p:sp>
        <p:nvSpPr>
          <p:cNvPr id="20" name="Rounded Rectangle 19"/>
          <p:cNvSpPr/>
          <p:nvPr/>
        </p:nvSpPr>
        <p:spPr>
          <a:xfrm>
            <a:off x="1051560" y="4892040"/>
            <a:ext cx="10104120" cy="1272092"/>
          </a:xfrm>
          <a:prstGeom prst="roundRect">
            <a:avLst/>
          </a:prstGeom>
          <a:solidFill>
            <a:srgbClr val="FFFFFF"/>
          </a:solidFill>
          <a:ln>
            <a:solidFill>
              <a:srgbClr val="DCEFF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1051560" y="4892040"/>
            <a:ext cx="73152" cy="1051560"/>
          </a:xfrm>
          <a:prstGeom prst="rect">
            <a:avLst/>
          </a:prstGeom>
          <a:solidFill>
            <a:srgbClr val="EFA03F"/>
          </a:solidFill>
          <a:ln>
            <a:solidFill>
              <a:srgbClr val="EFA03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1252728" y="5056631"/>
            <a:ext cx="9720072" cy="369332"/>
          </a:xfrm>
          <a:prstGeom prst="rect">
            <a:avLst/>
          </a:prstGeom>
          <a:noFill/>
        </p:spPr>
        <p:txBody>
          <a:bodyPr wrap="square" anchor="t">
            <a:spAutoFit/>
          </a:bodyPr>
          <a:lstStyle/>
          <a:p>
            <a:pPr algn="l"/>
            <a:r>
              <a:rPr lang="en-AU" sz="1800" b="1" dirty="0">
                <a:solidFill>
                  <a:srgbClr val="235F70"/>
                </a:solidFill>
                <a:latin typeface="Aptos"/>
              </a:rPr>
              <a:t>Limitations to sponsorship: such as fast-food, simple menus, predominantly </a:t>
            </a:r>
            <a:r>
              <a:rPr sz="1800" b="1" dirty="0">
                <a:solidFill>
                  <a:srgbClr val="235F70"/>
                </a:solidFill>
                <a:latin typeface="Aptos"/>
              </a:rPr>
              <a:t>take</a:t>
            </a:r>
            <a:r>
              <a:rPr lang="en-AU" sz="1800" b="1" dirty="0">
                <a:solidFill>
                  <a:srgbClr val="235F70"/>
                </a:solidFill>
                <a:latin typeface="Aptos"/>
              </a:rPr>
              <a:t>-</a:t>
            </a:r>
            <a:r>
              <a:rPr sz="1800" b="1" dirty="0">
                <a:solidFill>
                  <a:srgbClr val="235F70"/>
                </a:solidFill>
                <a:latin typeface="Aptos"/>
              </a:rPr>
              <a:t>away</a:t>
            </a:r>
          </a:p>
        </p:txBody>
      </p:sp>
      <p:sp>
        <p:nvSpPr>
          <p:cNvPr id="23" name="TextBox 22"/>
          <p:cNvSpPr txBox="1"/>
          <p:nvPr/>
        </p:nvSpPr>
        <p:spPr>
          <a:xfrm>
            <a:off x="1252728" y="5513831"/>
            <a:ext cx="9720072" cy="301751"/>
          </a:xfrm>
          <a:prstGeom prst="rect">
            <a:avLst/>
          </a:prstGeom>
          <a:noFill/>
        </p:spPr>
        <p:txBody>
          <a:bodyPr wrap="square" anchor="t">
            <a:spAutoFit/>
          </a:bodyPr>
          <a:lstStyle/>
          <a:p>
            <a:pPr algn="l"/>
            <a:r>
              <a:rPr sz="1500" b="0">
                <a:solidFill>
                  <a:srgbClr val="2D373C"/>
                </a:solidFill>
                <a:latin typeface="Aptos"/>
              </a:rPr>
              <a:t>The visa application and the business nomination are separate tests. A strong candidate cannot fix a weak or non-genuine position — and a strong business cannot fix an applicant who does not meet the skills and experience rules.</a:t>
            </a:r>
          </a:p>
        </p:txBody>
      </p:sp>
      <p:sp>
        <p:nvSpPr>
          <p:cNvPr id="24" name="TextBox 23"/>
          <p:cNvSpPr txBox="1"/>
          <p:nvPr/>
        </p:nvSpPr>
        <p:spPr>
          <a:xfrm>
            <a:off x="411480" y="6519672"/>
            <a:ext cx="10881360" cy="201168"/>
          </a:xfrm>
          <a:prstGeom prst="rect">
            <a:avLst/>
          </a:prstGeom>
          <a:noFill/>
        </p:spPr>
        <p:txBody>
          <a:bodyPr wrap="square" anchor="t">
            <a:spAutoFit/>
          </a:bodyPr>
          <a:lstStyle/>
          <a:p>
            <a:pPr algn="l"/>
            <a:r>
              <a:rPr sz="900" b="0">
                <a:solidFill>
                  <a:srgbClr val="697378"/>
                </a:solidFill>
                <a:latin typeface="Aptos"/>
              </a:rPr>
              <a:t>AustraliaMigrate Pty Ltd  |  +61 2 9411 6000  |  info@australiamigrate.com</a:t>
            </a:r>
          </a:p>
        </p:txBody>
      </p:sp>
      <p:sp>
        <p:nvSpPr>
          <p:cNvPr id="25" name="TextBox 24"/>
          <p:cNvSpPr txBox="1"/>
          <p:nvPr/>
        </p:nvSpPr>
        <p:spPr>
          <a:xfrm>
            <a:off x="11475720" y="6492240"/>
            <a:ext cx="320040" cy="228600"/>
          </a:xfrm>
          <a:prstGeom prst="rect">
            <a:avLst/>
          </a:prstGeom>
          <a:noFill/>
        </p:spPr>
        <p:txBody>
          <a:bodyPr wrap="square" anchor="t">
            <a:spAutoFit/>
          </a:bodyPr>
          <a:lstStyle/>
          <a:p>
            <a:r>
              <a:t>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58368"/>
          </a:xfrm>
          <a:prstGeom prst="rect">
            <a:avLst/>
          </a:prstGeom>
          <a:solidFill>
            <a:srgbClr val="51AFC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38912" y="118872"/>
            <a:ext cx="11155680" cy="411480"/>
          </a:xfrm>
          <a:prstGeom prst="rect">
            <a:avLst/>
          </a:prstGeom>
          <a:noFill/>
        </p:spPr>
        <p:txBody>
          <a:bodyPr wrap="square">
            <a:spAutoFit/>
          </a:bodyPr>
          <a:lstStyle/>
          <a:p>
            <a:pPr>
              <a:defRPr sz="2800" b="0">
                <a:solidFill>
                  <a:srgbClr val="FFFFFF"/>
                </a:solidFill>
                <a:latin typeface="Arial"/>
              </a:defRPr>
            </a:pPr>
            <a:r>
              <a:t>482 applicant: work experience requirement</a:t>
            </a:r>
          </a:p>
        </p:txBody>
      </p:sp>
      <p:sp>
        <p:nvSpPr>
          <p:cNvPr id="4" name="TextBox 3"/>
          <p:cNvSpPr txBox="1"/>
          <p:nvPr/>
        </p:nvSpPr>
        <p:spPr>
          <a:xfrm>
            <a:off x="411480" y="6519672"/>
            <a:ext cx="10881360" cy="201168"/>
          </a:xfrm>
          <a:prstGeom prst="rect">
            <a:avLst/>
          </a:prstGeom>
          <a:noFill/>
        </p:spPr>
        <p:txBody>
          <a:bodyPr wrap="square">
            <a:spAutoFit/>
          </a:bodyPr>
          <a:lstStyle/>
          <a:p>
            <a:pPr>
              <a:defRPr sz="900" b="0">
                <a:solidFill>
                  <a:srgbClr val="697378"/>
                </a:solidFill>
                <a:latin typeface="Arial"/>
              </a:defRPr>
            </a:pPr>
            <a:r>
              <a:t>AustraliaMigrate Pty Ltd  |  +61 2 9411 6000  |  info@australiamigrate.com</a:t>
            </a:r>
          </a:p>
        </p:txBody>
      </p:sp>
      <p:sp>
        <p:nvSpPr>
          <p:cNvPr id="5" name="TextBox 4"/>
          <p:cNvSpPr txBox="1"/>
          <p:nvPr/>
        </p:nvSpPr>
        <p:spPr>
          <a:xfrm>
            <a:off x="11475720" y="6492240"/>
            <a:ext cx="320040" cy="228600"/>
          </a:xfrm>
          <a:prstGeom prst="rect">
            <a:avLst/>
          </a:prstGeom>
          <a:noFill/>
        </p:spPr>
        <p:txBody>
          <a:bodyPr wrap="square">
            <a:spAutoFit/>
          </a:bodyPr>
          <a:lstStyle/>
          <a:p>
            <a:r>
              <a:t>4</a:t>
            </a:r>
          </a:p>
        </p:txBody>
      </p:sp>
      <p:sp>
        <p:nvSpPr>
          <p:cNvPr id="6" name="TextBox 5"/>
          <p:cNvSpPr txBox="1"/>
          <p:nvPr/>
        </p:nvSpPr>
        <p:spPr>
          <a:xfrm>
            <a:off x="457200" y="768096"/>
            <a:ext cx="10972800" cy="320040"/>
          </a:xfrm>
          <a:prstGeom prst="rect">
            <a:avLst/>
          </a:prstGeom>
          <a:noFill/>
        </p:spPr>
        <p:txBody>
          <a:bodyPr wrap="square">
            <a:spAutoFit/>
          </a:bodyPr>
          <a:lstStyle/>
          <a:p>
            <a:pPr>
              <a:defRPr sz="1600" b="0">
                <a:solidFill>
                  <a:srgbClr val="256073"/>
                </a:solidFill>
                <a:latin typeface="Arial"/>
              </a:defRPr>
            </a:pPr>
            <a:r>
              <a:t>The starting point is 12 months of relevant experience</a:t>
            </a:r>
          </a:p>
        </p:txBody>
      </p:sp>
      <p:sp>
        <p:nvSpPr>
          <p:cNvPr id="7" name="TextBox 6"/>
          <p:cNvSpPr txBox="1"/>
          <p:nvPr/>
        </p:nvSpPr>
        <p:spPr>
          <a:xfrm>
            <a:off x="640080" y="1417320"/>
            <a:ext cx="5303520" cy="384048"/>
          </a:xfrm>
          <a:prstGeom prst="rect">
            <a:avLst/>
          </a:prstGeom>
          <a:noFill/>
        </p:spPr>
        <p:txBody>
          <a:bodyPr wrap="square">
            <a:spAutoFit/>
          </a:bodyPr>
          <a:lstStyle/>
          <a:p>
            <a:pPr>
              <a:defRPr sz="1900" b="1">
                <a:solidFill>
                  <a:srgbClr val="256073"/>
                </a:solidFill>
                <a:latin typeface="Arial"/>
              </a:defRPr>
            </a:pPr>
            <a:r>
              <a:t>Minimum experience</a:t>
            </a:r>
          </a:p>
        </p:txBody>
      </p:sp>
      <p:sp>
        <p:nvSpPr>
          <p:cNvPr id="8" name="TextBox 7"/>
          <p:cNvSpPr txBox="1"/>
          <p:nvPr/>
        </p:nvSpPr>
        <p:spPr>
          <a:xfrm>
            <a:off x="731520" y="1847088"/>
            <a:ext cx="5120640" cy="1323439"/>
          </a:xfrm>
          <a:prstGeom prst="rect">
            <a:avLst/>
          </a:prstGeom>
          <a:noFill/>
        </p:spPr>
        <p:txBody>
          <a:bodyPr wrap="square">
            <a:spAutoFit/>
          </a:bodyPr>
          <a:lstStyle/>
          <a:p>
            <a:pPr>
              <a:defRPr sz="2100" b="0">
                <a:solidFill>
                  <a:srgbClr val="30373C"/>
                </a:solidFill>
                <a:latin typeface="Arial"/>
              </a:defRPr>
            </a:pPr>
            <a:r>
              <a:rPr sz="1600" dirty="0"/>
              <a:t>At least 12 months of </a:t>
            </a:r>
            <a:r>
              <a:rPr lang="en-AU" sz="1600" dirty="0"/>
              <a:t>full-time (or equivalent) </a:t>
            </a:r>
            <a:r>
              <a:rPr sz="1600" dirty="0"/>
              <a:t>work experience in the nominated occupation or a related field</a:t>
            </a:r>
            <a:r>
              <a:rPr lang="en-AU" sz="1600" dirty="0"/>
              <a:t> in the last 5 years</a:t>
            </a:r>
            <a:r>
              <a:rPr sz="1600" dirty="0"/>
              <a:t>.</a:t>
            </a:r>
            <a:r>
              <a:rPr lang="en-AU" sz="1600" dirty="0"/>
              <a:t> </a:t>
            </a:r>
          </a:p>
          <a:p>
            <a:pPr>
              <a:defRPr sz="2100" b="0">
                <a:solidFill>
                  <a:srgbClr val="30373C"/>
                </a:solidFill>
                <a:latin typeface="Arial"/>
              </a:defRPr>
            </a:pPr>
            <a:r>
              <a:rPr lang="en-AU" sz="1600" dirty="0"/>
              <a:t>This experience could have been acquired during studies.</a:t>
            </a:r>
            <a:endParaRPr sz="1600" dirty="0"/>
          </a:p>
        </p:txBody>
      </p:sp>
      <p:sp>
        <p:nvSpPr>
          <p:cNvPr id="11" name="TextBox 10"/>
          <p:cNvSpPr txBox="1"/>
          <p:nvPr/>
        </p:nvSpPr>
        <p:spPr>
          <a:xfrm>
            <a:off x="713232" y="3168165"/>
            <a:ext cx="5303520" cy="384048"/>
          </a:xfrm>
          <a:prstGeom prst="rect">
            <a:avLst/>
          </a:prstGeom>
          <a:noFill/>
        </p:spPr>
        <p:txBody>
          <a:bodyPr wrap="square">
            <a:spAutoFit/>
          </a:bodyPr>
          <a:lstStyle/>
          <a:p>
            <a:pPr>
              <a:defRPr sz="1900" b="1">
                <a:solidFill>
                  <a:srgbClr val="256073"/>
                </a:solidFill>
                <a:latin typeface="Arial"/>
              </a:defRPr>
            </a:pPr>
            <a:r>
              <a:rPr lang="en-AU" dirty="0"/>
              <a:t>Minimum requirements and evidence</a:t>
            </a:r>
            <a:endParaRPr dirty="0"/>
          </a:p>
        </p:txBody>
      </p:sp>
      <p:sp>
        <p:nvSpPr>
          <p:cNvPr id="12" name="TextBox 11"/>
          <p:cNvSpPr txBox="1"/>
          <p:nvPr/>
        </p:nvSpPr>
        <p:spPr>
          <a:xfrm>
            <a:off x="731520" y="3563666"/>
            <a:ext cx="5120640" cy="3370153"/>
          </a:xfrm>
          <a:prstGeom prst="rect">
            <a:avLst/>
          </a:prstGeom>
          <a:noFill/>
        </p:spPr>
        <p:txBody>
          <a:bodyPr wrap="square">
            <a:spAutoFit/>
          </a:bodyPr>
          <a:lstStyle/>
          <a:p>
            <a:r>
              <a:rPr lang="en-GB" sz="1600" dirty="0">
                <a:solidFill>
                  <a:srgbClr val="30373C"/>
                </a:solidFill>
                <a:latin typeface="Arial"/>
              </a:rPr>
              <a:t>The Department requires CVs, qualifications, evidence of pay (payslips/ tax returns)</a:t>
            </a:r>
          </a:p>
          <a:p>
            <a:pPr>
              <a:defRPr sz="2100" b="0">
                <a:solidFill>
                  <a:srgbClr val="30373C"/>
                </a:solidFill>
                <a:latin typeface="Arial"/>
              </a:defRPr>
            </a:pPr>
            <a:r>
              <a:rPr lang="en-GB" sz="1600" dirty="0">
                <a:solidFill>
                  <a:srgbClr val="30373C"/>
                </a:solidFill>
                <a:latin typeface="Arial"/>
              </a:rPr>
              <a:t>The applicant must have:</a:t>
            </a:r>
          </a:p>
          <a:p>
            <a:pPr marL="342900" indent="-342900">
              <a:buAutoNum type="alphaLcParenR"/>
              <a:defRPr sz="2100" b="0">
                <a:solidFill>
                  <a:srgbClr val="30373C"/>
                </a:solidFill>
                <a:latin typeface="Arial"/>
              </a:defRPr>
            </a:pPr>
            <a:r>
              <a:rPr lang="en-GB" sz="1600" dirty="0">
                <a:solidFill>
                  <a:srgbClr val="30373C"/>
                </a:solidFill>
                <a:latin typeface="Arial"/>
              </a:rPr>
              <a:t>12 months verifiable full-time (or equivalent) work experience PLUS</a:t>
            </a:r>
          </a:p>
          <a:p>
            <a:pPr marL="342900" indent="-342900">
              <a:buAutoNum type="alphaLcParenR"/>
              <a:defRPr sz="2100" b="0">
                <a:solidFill>
                  <a:srgbClr val="30373C"/>
                </a:solidFill>
                <a:latin typeface="Arial"/>
              </a:defRPr>
            </a:pPr>
            <a:r>
              <a:rPr lang="en-GB" sz="1600" dirty="0">
                <a:solidFill>
                  <a:srgbClr val="30373C"/>
                </a:solidFill>
                <a:latin typeface="Arial"/>
              </a:rPr>
              <a:t>an Australian qualification in commercial cookery (Cert III or IV) and a Diploma in Hospitality OR</a:t>
            </a:r>
          </a:p>
          <a:p>
            <a:pPr marL="342900" indent="-342900">
              <a:buAutoNum type="alphaLcParenR"/>
              <a:defRPr sz="2100" b="0">
                <a:solidFill>
                  <a:srgbClr val="30373C"/>
                </a:solidFill>
                <a:latin typeface="Arial"/>
              </a:defRPr>
            </a:pPr>
            <a:r>
              <a:rPr lang="en-GB" sz="1600" dirty="0">
                <a:solidFill>
                  <a:srgbClr val="30373C"/>
                </a:solidFill>
                <a:latin typeface="Arial"/>
              </a:rPr>
              <a:t>3 years full-time experience OR</a:t>
            </a:r>
          </a:p>
          <a:p>
            <a:pPr marL="342900" indent="-342900">
              <a:buAutoNum type="alphaLcParenR"/>
              <a:defRPr sz="2100" b="0">
                <a:solidFill>
                  <a:srgbClr val="30373C"/>
                </a:solidFill>
                <a:latin typeface="Arial"/>
              </a:defRPr>
            </a:pPr>
            <a:r>
              <a:rPr lang="en-GB" sz="1600" dirty="0">
                <a:solidFill>
                  <a:srgbClr val="30373C"/>
                </a:solidFill>
                <a:latin typeface="Arial"/>
              </a:rPr>
              <a:t>a skills assessment if from a designated country, for example, India, Nepal, China, Philippines, Fiji, Brazil.</a:t>
            </a:r>
          </a:p>
          <a:p>
            <a:pPr marL="342900" indent="-342900">
              <a:buAutoNum type="alphaLcParenR"/>
              <a:defRPr sz="2100" b="0">
                <a:solidFill>
                  <a:srgbClr val="30373C"/>
                </a:solidFill>
                <a:latin typeface="Arial"/>
              </a:defRPr>
            </a:pPr>
            <a:r>
              <a:rPr lang="en-GB" sz="1600" dirty="0">
                <a:solidFill>
                  <a:srgbClr val="30373C"/>
                </a:solidFill>
                <a:latin typeface="Arial"/>
              </a:rPr>
              <a:t>Evidence of vocational English, unless exempted</a:t>
            </a:r>
          </a:p>
          <a:p>
            <a:pPr>
              <a:defRPr sz="2100" b="0">
                <a:solidFill>
                  <a:srgbClr val="30373C"/>
                </a:solidFill>
                <a:latin typeface="Arial"/>
              </a:defRPr>
            </a:pPr>
            <a:endParaRPr dirty="0"/>
          </a:p>
        </p:txBody>
      </p:sp>
      <p:sp>
        <p:nvSpPr>
          <p:cNvPr id="13" name="TextBox 12"/>
          <p:cNvSpPr txBox="1"/>
          <p:nvPr/>
        </p:nvSpPr>
        <p:spPr>
          <a:xfrm>
            <a:off x="6291072" y="1456480"/>
            <a:ext cx="5303520" cy="384048"/>
          </a:xfrm>
          <a:prstGeom prst="rect">
            <a:avLst/>
          </a:prstGeom>
          <a:noFill/>
        </p:spPr>
        <p:txBody>
          <a:bodyPr wrap="square">
            <a:spAutoFit/>
          </a:bodyPr>
          <a:lstStyle/>
          <a:p>
            <a:pPr>
              <a:defRPr sz="1900" b="1">
                <a:solidFill>
                  <a:srgbClr val="256073"/>
                </a:solidFill>
                <a:latin typeface="Arial"/>
              </a:defRPr>
            </a:pPr>
            <a:r>
              <a:rPr dirty="0"/>
              <a:t>The practical question</a:t>
            </a:r>
          </a:p>
        </p:txBody>
      </p:sp>
      <p:sp>
        <p:nvSpPr>
          <p:cNvPr id="14" name="TextBox 13"/>
          <p:cNvSpPr txBox="1"/>
          <p:nvPr/>
        </p:nvSpPr>
        <p:spPr>
          <a:xfrm>
            <a:off x="6291072" y="2028444"/>
            <a:ext cx="4754880" cy="2246769"/>
          </a:xfrm>
          <a:prstGeom prst="rect">
            <a:avLst/>
          </a:prstGeom>
          <a:noFill/>
        </p:spPr>
        <p:txBody>
          <a:bodyPr wrap="square">
            <a:spAutoFit/>
          </a:bodyPr>
          <a:lstStyle/>
          <a:p>
            <a:pPr algn="ctr"/>
            <a:r>
              <a:rPr lang="en-GB" sz="2000" dirty="0">
                <a:solidFill>
                  <a:srgbClr val="235F70"/>
                </a:solidFill>
                <a:latin typeface="Aptos"/>
              </a:rPr>
              <a:t>Does the evidence demonstrate at least one year of genuine, relevant work in addition to the qualifying requirements of AU qualifications, or 3 years of overseas work experience, or a skills assessment if from a designated country (for example, India, Nepal, China, Philippines, Fiji, Brazil)?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58368"/>
          </a:xfrm>
          <a:prstGeom prst="rect">
            <a:avLst/>
          </a:prstGeom>
          <a:solidFill>
            <a:srgbClr val="51AFC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38912" y="118872"/>
            <a:ext cx="11155680" cy="411480"/>
          </a:xfrm>
          <a:prstGeom prst="rect">
            <a:avLst/>
          </a:prstGeom>
          <a:noFill/>
        </p:spPr>
        <p:txBody>
          <a:bodyPr wrap="square">
            <a:spAutoFit/>
          </a:bodyPr>
          <a:lstStyle/>
          <a:p>
            <a:pPr>
              <a:defRPr sz="2800" b="0">
                <a:solidFill>
                  <a:srgbClr val="FFFFFF"/>
                </a:solidFill>
                <a:latin typeface="Arial"/>
              </a:defRPr>
            </a:pPr>
            <a:r>
              <a:t>482 applicant: proving the work experience</a:t>
            </a:r>
          </a:p>
        </p:txBody>
      </p:sp>
      <p:sp>
        <p:nvSpPr>
          <p:cNvPr id="4" name="TextBox 3"/>
          <p:cNvSpPr txBox="1"/>
          <p:nvPr/>
        </p:nvSpPr>
        <p:spPr>
          <a:xfrm>
            <a:off x="411480" y="6519672"/>
            <a:ext cx="10881360" cy="201168"/>
          </a:xfrm>
          <a:prstGeom prst="rect">
            <a:avLst/>
          </a:prstGeom>
          <a:noFill/>
        </p:spPr>
        <p:txBody>
          <a:bodyPr wrap="square">
            <a:spAutoFit/>
          </a:bodyPr>
          <a:lstStyle/>
          <a:p>
            <a:pPr>
              <a:defRPr sz="900" b="0">
                <a:solidFill>
                  <a:srgbClr val="697378"/>
                </a:solidFill>
                <a:latin typeface="Arial"/>
              </a:defRPr>
            </a:pPr>
            <a:r>
              <a:t>AustraliaMigrate Pty Ltd  |  +61 2 9411 6000  |  info@australiamigrate.com</a:t>
            </a:r>
          </a:p>
        </p:txBody>
      </p:sp>
      <p:sp>
        <p:nvSpPr>
          <p:cNvPr id="5" name="TextBox 4"/>
          <p:cNvSpPr txBox="1"/>
          <p:nvPr/>
        </p:nvSpPr>
        <p:spPr>
          <a:xfrm>
            <a:off x="11475720" y="6492240"/>
            <a:ext cx="320040" cy="228600"/>
          </a:xfrm>
          <a:prstGeom prst="rect">
            <a:avLst/>
          </a:prstGeom>
          <a:noFill/>
        </p:spPr>
        <p:txBody>
          <a:bodyPr wrap="square">
            <a:spAutoFit/>
          </a:bodyPr>
          <a:lstStyle/>
          <a:p>
            <a:r>
              <a:t>5</a:t>
            </a:r>
          </a:p>
        </p:txBody>
      </p:sp>
      <p:sp>
        <p:nvSpPr>
          <p:cNvPr id="6" name="TextBox 5"/>
          <p:cNvSpPr txBox="1"/>
          <p:nvPr/>
        </p:nvSpPr>
        <p:spPr>
          <a:xfrm>
            <a:off x="640080" y="1143000"/>
            <a:ext cx="5669280" cy="384048"/>
          </a:xfrm>
          <a:prstGeom prst="rect">
            <a:avLst/>
          </a:prstGeom>
          <a:noFill/>
        </p:spPr>
        <p:txBody>
          <a:bodyPr wrap="square">
            <a:spAutoFit/>
          </a:bodyPr>
          <a:lstStyle/>
          <a:p>
            <a:pPr>
              <a:defRPr sz="1900" b="1">
                <a:solidFill>
                  <a:srgbClr val="256073"/>
                </a:solidFill>
                <a:latin typeface="Arial"/>
              </a:defRPr>
            </a:pPr>
            <a:r>
              <a:t>What we normally want to see</a:t>
            </a:r>
          </a:p>
        </p:txBody>
      </p:sp>
      <p:sp>
        <p:nvSpPr>
          <p:cNvPr id="7" name="TextBox 6"/>
          <p:cNvSpPr txBox="1"/>
          <p:nvPr/>
        </p:nvSpPr>
        <p:spPr>
          <a:xfrm>
            <a:off x="731520" y="1664208"/>
            <a:ext cx="5303520" cy="2308324"/>
          </a:xfrm>
          <a:prstGeom prst="rect">
            <a:avLst/>
          </a:prstGeom>
          <a:noFill/>
        </p:spPr>
        <p:txBody>
          <a:bodyPr wrap="square">
            <a:spAutoFit/>
          </a:bodyPr>
          <a:lstStyle/>
          <a:p>
            <a:pPr>
              <a:spcAft>
                <a:spcPts val="900"/>
              </a:spcAft>
              <a:defRPr sz="1900">
                <a:solidFill>
                  <a:srgbClr val="30373C"/>
                </a:solidFill>
                <a:latin typeface="Arial"/>
              </a:defRPr>
            </a:pPr>
            <a:r>
              <a:rPr dirty="0"/>
              <a:t>• Detailed employer reference letters</a:t>
            </a:r>
          </a:p>
          <a:p>
            <a:pPr>
              <a:spcAft>
                <a:spcPts val="900"/>
              </a:spcAft>
              <a:defRPr sz="1900">
                <a:solidFill>
                  <a:srgbClr val="30373C"/>
                </a:solidFill>
                <a:latin typeface="Arial"/>
              </a:defRPr>
            </a:pPr>
            <a:r>
              <a:rPr dirty="0"/>
              <a:t>• Exact employment dates and weekly hours</a:t>
            </a:r>
          </a:p>
          <a:p>
            <a:pPr>
              <a:spcAft>
                <a:spcPts val="900"/>
              </a:spcAft>
              <a:defRPr sz="1900">
                <a:solidFill>
                  <a:srgbClr val="30373C"/>
                </a:solidFill>
                <a:latin typeface="Arial"/>
              </a:defRPr>
            </a:pPr>
            <a:r>
              <a:rPr dirty="0"/>
              <a:t>• Duties matching the nominated occupation</a:t>
            </a:r>
          </a:p>
          <a:p>
            <a:pPr>
              <a:spcAft>
                <a:spcPts val="900"/>
              </a:spcAft>
              <a:defRPr sz="1900">
                <a:solidFill>
                  <a:srgbClr val="30373C"/>
                </a:solidFill>
                <a:latin typeface="Arial"/>
              </a:defRPr>
            </a:pPr>
            <a:r>
              <a:rPr dirty="0"/>
              <a:t>• </a:t>
            </a:r>
            <a:r>
              <a:rPr dirty="0" err="1"/>
              <a:t>Payslips</a:t>
            </a:r>
            <a:r>
              <a:rPr lang="en-AU" dirty="0"/>
              <a:t>,</a:t>
            </a:r>
            <a:r>
              <a:rPr dirty="0"/>
              <a:t> tax records, contracts or bank evidence</a:t>
            </a:r>
            <a:r>
              <a:rPr lang="en-AU" dirty="0"/>
              <a:t> (does not have to be all of these)</a:t>
            </a:r>
            <a:endParaRPr dirty="0"/>
          </a:p>
          <a:p>
            <a:pPr>
              <a:spcAft>
                <a:spcPts val="900"/>
              </a:spcAft>
              <a:defRPr sz="1900">
                <a:solidFill>
                  <a:srgbClr val="30373C"/>
                </a:solidFill>
                <a:latin typeface="Arial"/>
              </a:defRPr>
            </a:pPr>
            <a:r>
              <a:rPr dirty="0"/>
              <a:t>• Qualifications </a:t>
            </a:r>
            <a:r>
              <a:rPr lang="en-AU" dirty="0"/>
              <a:t>as described in previous slides </a:t>
            </a:r>
            <a:endParaRPr dirty="0"/>
          </a:p>
        </p:txBody>
      </p:sp>
      <p:sp>
        <p:nvSpPr>
          <p:cNvPr id="8" name="TextBox 7"/>
          <p:cNvSpPr txBox="1"/>
          <p:nvPr/>
        </p:nvSpPr>
        <p:spPr>
          <a:xfrm>
            <a:off x="6446520" y="1143000"/>
            <a:ext cx="4754880" cy="384048"/>
          </a:xfrm>
          <a:prstGeom prst="rect">
            <a:avLst/>
          </a:prstGeom>
          <a:noFill/>
        </p:spPr>
        <p:txBody>
          <a:bodyPr wrap="square">
            <a:spAutoFit/>
          </a:bodyPr>
          <a:lstStyle/>
          <a:p>
            <a:pPr>
              <a:defRPr sz="1900" b="1">
                <a:solidFill>
                  <a:srgbClr val="256073"/>
                </a:solidFill>
                <a:latin typeface="Arial"/>
              </a:defRPr>
            </a:pPr>
            <a:r>
              <a:t>Why consistency matters</a:t>
            </a:r>
          </a:p>
        </p:txBody>
      </p:sp>
      <p:sp>
        <p:nvSpPr>
          <p:cNvPr id="9" name="TextBox 8"/>
          <p:cNvSpPr txBox="1"/>
          <p:nvPr/>
        </p:nvSpPr>
        <p:spPr>
          <a:xfrm>
            <a:off x="6537960" y="1664208"/>
            <a:ext cx="4709160" cy="1234440"/>
          </a:xfrm>
          <a:prstGeom prst="rect">
            <a:avLst/>
          </a:prstGeom>
          <a:noFill/>
        </p:spPr>
        <p:txBody>
          <a:bodyPr wrap="square">
            <a:spAutoFit/>
          </a:bodyPr>
          <a:lstStyle/>
          <a:p>
            <a:pPr>
              <a:defRPr sz="2000" b="0">
                <a:solidFill>
                  <a:srgbClr val="30373C"/>
                </a:solidFill>
                <a:latin typeface="Arial"/>
              </a:defRPr>
            </a:pPr>
            <a:r>
              <a:t>Dates, hours, job titles and duties should tell the same story across the CV, references, payslips and application forms.</a:t>
            </a:r>
          </a:p>
        </p:txBody>
      </p:sp>
      <p:sp>
        <p:nvSpPr>
          <p:cNvPr id="10" name="TextBox 9"/>
          <p:cNvSpPr txBox="1"/>
          <p:nvPr/>
        </p:nvSpPr>
        <p:spPr>
          <a:xfrm>
            <a:off x="6537960" y="3246120"/>
            <a:ext cx="4709160" cy="1234440"/>
          </a:xfrm>
          <a:prstGeom prst="rect">
            <a:avLst/>
          </a:prstGeom>
          <a:noFill/>
        </p:spPr>
        <p:txBody>
          <a:bodyPr wrap="square">
            <a:spAutoFit/>
          </a:bodyPr>
          <a:lstStyle/>
          <a:p>
            <a:pPr>
              <a:defRPr sz="2000" b="1">
                <a:solidFill>
                  <a:srgbClr val="256073"/>
                </a:solidFill>
                <a:latin typeface="Arial"/>
              </a:defRPr>
            </a:pPr>
            <a:r>
              <a:t>A CV is a useful summary, but supporting employment evidence is what demonstrates that the experience was genuine and relevant.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58368"/>
          </a:xfrm>
          <a:prstGeom prst="rect">
            <a:avLst/>
          </a:prstGeom>
          <a:solidFill>
            <a:srgbClr val="52B1C5"/>
          </a:solidFill>
          <a:ln>
            <a:solidFill>
              <a:srgbClr val="52B1C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38912" y="118872"/>
            <a:ext cx="11155680" cy="411480"/>
          </a:xfrm>
          <a:prstGeom prst="rect">
            <a:avLst/>
          </a:prstGeom>
          <a:noFill/>
        </p:spPr>
        <p:txBody>
          <a:bodyPr wrap="square" anchor="t">
            <a:spAutoFit/>
          </a:bodyPr>
          <a:lstStyle/>
          <a:p>
            <a:pPr algn="l"/>
            <a:r>
              <a:rPr sz="2700" b="0">
                <a:solidFill>
                  <a:srgbClr val="FFFFFF"/>
                </a:solidFill>
                <a:latin typeface="Aptos"/>
              </a:rPr>
              <a:t>What counts as good work-experience evidence?</a:t>
            </a:r>
          </a:p>
        </p:txBody>
      </p:sp>
      <p:sp>
        <p:nvSpPr>
          <p:cNvPr id="4" name="Rectangle 3"/>
          <p:cNvSpPr/>
          <p:nvPr/>
        </p:nvSpPr>
        <p:spPr>
          <a:xfrm>
            <a:off x="731520" y="1234440"/>
            <a:ext cx="10744200" cy="603504"/>
          </a:xfrm>
          <a:prstGeom prst="rect">
            <a:avLst/>
          </a:prstGeom>
          <a:solidFill>
            <a:srgbClr val="F0F8FA"/>
          </a:solidFill>
          <a:ln>
            <a:solidFill>
              <a:srgbClr val="DCEFF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60120" y="1353312"/>
            <a:ext cx="2331720" cy="274320"/>
          </a:xfrm>
          <a:prstGeom prst="rect">
            <a:avLst/>
          </a:prstGeom>
          <a:noFill/>
        </p:spPr>
        <p:txBody>
          <a:bodyPr wrap="square" anchor="t">
            <a:spAutoFit/>
          </a:bodyPr>
          <a:lstStyle/>
          <a:p>
            <a:pPr algn="l"/>
            <a:r>
              <a:rPr sz="1600" b="1">
                <a:solidFill>
                  <a:srgbClr val="235F70"/>
                </a:solidFill>
                <a:latin typeface="Aptos"/>
              </a:rPr>
              <a:t>Reference letter</a:t>
            </a:r>
          </a:p>
        </p:txBody>
      </p:sp>
      <p:sp>
        <p:nvSpPr>
          <p:cNvPr id="6" name="TextBox 5"/>
          <p:cNvSpPr txBox="1"/>
          <p:nvPr/>
        </p:nvSpPr>
        <p:spPr>
          <a:xfrm>
            <a:off x="3429000" y="1353312"/>
            <a:ext cx="7635240" cy="320040"/>
          </a:xfrm>
          <a:prstGeom prst="rect">
            <a:avLst/>
          </a:prstGeom>
          <a:noFill/>
        </p:spPr>
        <p:txBody>
          <a:bodyPr wrap="square" anchor="t">
            <a:spAutoFit/>
          </a:bodyPr>
          <a:lstStyle/>
          <a:p>
            <a:pPr algn="l"/>
            <a:r>
              <a:rPr sz="1500" b="0">
                <a:solidFill>
                  <a:srgbClr val="2D373C"/>
                </a:solidFill>
                <a:latin typeface="Aptos"/>
              </a:rPr>
              <a:t>Role, dates, hours, duties, employer details and signature</a:t>
            </a:r>
          </a:p>
        </p:txBody>
      </p:sp>
      <p:sp>
        <p:nvSpPr>
          <p:cNvPr id="7" name="Rectangle 6"/>
          <p:cNvSpPr/>
          <p:nvPr/>
        </p:nvSpPr>
        <p:spPr>
          <a:xfrm>
            <a:off x="731520" y="1947672"/>
            <a:ext cx="10744200" cy="603504"/>
          </a:xfrm>
          <a:prstGeom prst="rect">
            <a:avLst/>
          </a:prstGeom>
          <a:solidFill>
            <a:srgbClr val="FFFFFF"/>
          </a:solidFill>
          <a:ln>
            <a:solidFill>
              <a:srgbClr val="DCEFF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960120" y="2066543"/>
            <a:ext cx="2331720" cy="274320"/>
          </a:xfrm>
          <a:prstGeom prst="rect">
            <a:avLst/>
          </a:prstGeom>
          <a:noFill/>
        </p:spPr>
        <p:txBody>
          <a:bodyPr wrap="square" anchor="t">
            <a:spAutoFit/>
          </a:bodyPr>
          <a:lstStyle/>
          <a:p>
            <a:pPr algn="l"/>
            <a:r>
              <a:rPr sz="1600" b="1">
                <a:solidFill>
                  <a:srgbClr val="235F70"/>
                </a:solidFill>
                <a:latin typeface="Aptos"/>
              </a:rPr>
              <a:t>Payslips / payroll</a:t>
            </a:r>
          </a:p>
        </p:txBody>
      </p:sp>
      <p:sp>
        <p:nvSpPr>
          <p:cNvPr id="9" name="TextBox 8"/>
          <p:cNvSpPr txBox="1"/>
          <p:nvPr/>
        </p:nvSpPr>
        <p:spPr>
          <a:xfrm>
            <a:off x="3429000" y="2066543"/>
            <a:ext cx="7635240" cy="320040"/>
          </a:xfrm>
          <a:prstGeom prst="rect">
            <a:avLst/>
          </a:prstGeom>
          <a:noFill/>
        </p:spPr>
        <p:txBody>
          <a:bodyPr wrap="square" anchor="t">
            <a:spAutoFit/>
          </a:bodyPr>
          <a:lstStyle/>
          <a:p>
            <a:pPr algn="l"/>
            <a:r>
              <a:rPr sz="1500" b="0">
                <a:solidFill>
                  <a:srgbClr val="2D373C"/>
                </a:solidFill>
                <a:latin typeface="Aptos"/>
              </a:rPr>
              <a:t>Shows the employment was real and paid</a:t>
            </a:r>
          </a:p>
        </p:txBody>
      </p:sp>
      <p:sp>
        <p:nvSpPr>
          <p:cNvPr id="10" name="Rectangle 9"/>
          <p:cNvSpPr/>
          <p:nvPr/>
        </p:nvSpPr>
        <p:spPr>
          <a:xfrm>
            <a:off x="731520" y="2660904"/>
            <a:ext cx="10744200" cy="603504"/>
          </a:xfrm>
          <a:prstGeom prst="rect">
            <a:avLst/>
          </a:prstGeom>
          <a:solidFill>
            <a:srgbClr val="F0F8FA"/>
          </a:solidFill>
          <a:ln>
            <a:solidFill>
              <a:srgbClr val="DCEFF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960120" y="2779776"/>
            <a:ext cx="2331720" cy="274320"/>
          </a:xfrm>
          <a:prstGeom prst="rect">
            <a:avLst/>
          </a:prstGeom>
          <a:noFill/>
        </p:spPr>
        <p:txBody>
          <a:bodyPr wrap="square" anchor="t">
            <a:spAutoFit/>
          </a:bodyPr>
          <a:lstStyle/>
          <a:p>
            <a:pPr algn="l"/>
            <a:r>
              <a:rPr sz="1600" b="1">
                <a:solidFill>
                  <a:srgbClr val="235F70"/>
                </a:solidFill>
                <a:latin typeface="Aptos"/>
              </a:rPr>
              <a:t>Tax / income records</a:t>
            </a:r>
          </a:p>
        </p:txBody>
      </p:sp>
      <p:sp>
        <p:nvSpPr>
          <p:cNvPr id="12" name="TextBox 11"/>
          <p:cNvSpPr txBox="1"/>
          <p:nvPr/>
        </p:nvSpPr>
        <p:spPr>
          <a:xfrm>
            <a:off x="3429000" y="2779776"/>
            <a:ext cx="7635240" cy="320040"/>
          </a:xfrm>
          <a:prstGeom prst="rect">
            <a:avLst/>
          </a:prstGeom>
          <a:noFill/>
        </p:spPr>
        <p:txBody>
          <a:bodyPr wrap="square" anchor="t">
            <a:spAutoFit/>
          </a:bodyPr>
          <a:lstStyle/>
          <a:p>
            <a:pPr algn="l"/>
            <a:r>
              <a:rPr sz="1500" b="0">
                <a:solidFill>
                  <a:srgbClr val="2D373C"/>
                </a:solidFill>
                <a:latin typeface="Aptos"/>
              </a:rPr>
              <a:t>Independent evidence supporting the employment period</a:t>
            </a:r>
          </a:p>
        </p:txBody>
      </p:sp>
      <p:sp>
        <p:nvSpPr>
          <p:cNvPr id="13" name="Rectangle 12"/>
          <p:cNvSpPr/>
          <p:nvPr/>
        </p:nvSpPr>
        <p:spPr>
          <a:xfrm>
            <a:off x="731520" y="3374136"/>
            <a:ext cx="10744200" cy="603504"/>
          </a:xfrm>
          <a:prstGeom prst="rect">
            <a:avLst/>
          </a:prstGeom>
          <a:solidFill>
            <a:srgbClr val="FFFFFF"/>
          </a:solidFill>
          <a:ln>
            <a:solidFill>
              <a:srgbClr val="DCEFF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960120" y="3493008"/>
            <a:ext cx="2331720" cy="274320"/>
          </a:xfrm>
          <a:prstGeom prst="rect">
            <a:avLst/>
          </a:prstGeom>
          <a:noFill/>
        </p:spPr>
        <p:txBody>
          <a:bodyPr wrap="square" anchor="t">
            <a:spAutoFit/>
          </a:bodyPr>
          <a:lstStyle/>
          <a:p>
            <a:pPr algn="l"/>
            <a:r>
              <a:rPr sz="1600" b="1">
                <a:solidFill>
                  <a:srgbClr val="235F70"/>
                </a:solidFill>
                <a:latin typeface="Aptos"/>
              </a:rPr>
              <a:t>Employment contract</a:t>
            </a:r>
          </a:p>
        </p:txBody>
      </p:sp>
      <p:sp>
        <p:nvSpPr>
          <p:cNvPr id="15" name="TextBox 14"/>
          <p:cNvSpPr txBox="1"/>
          <p:nvPr/>
        </p:nvSpPr>
        <p:spPr>
          <a:xfrm>
            <a:off x="3429000" y="3493008"/>
            <a:ext cx="7635240" cy="320040"/>
          </a:xfrm>
          <a:prstGeom prst="rect">
            <a:avLst/>
          </a:prstGeom>
          <a:noFill/>
        </p:spPr>
        <p:txBody>
          <a:bodyPr wrap="square" anchor="t">
            <a:spAutoFit/>
          </a:bodyPr>
          <a:lstStyle/>
          <a:p>
            <a:pPr algn="l"/>
            <a:r>
              <a:rPr sz="1500" b="0">
                <a:solidFill>
                  <a:srgbClr val="2D373C"/>
                </a:solidFill>
                <a:latin typeface="Aptos"/>
              </a:rPr>
              <a:t>Supports position, salary, hours and commencement</a:t>
            </a:r>
          </a:p>
        </p:txBody>
      </p:sp>
      <p:sp>
        <p:nvSpPr>
          <p:cNvPr id="16" name="Rectangle 15"/>
          <p:cNvSpPr/>
          <p:nvPr/>
        </p:nvSpPr>
        <p:spPr>
          <a:xfrm>
            <a:off x="731520" y="4087368"/>
            <a:ext cx="10744200" cy="603504"/>
          </a:xfrm>
          <a:prstGeom prst="rect">
            <a:avLst/>
          </a:prstGeom>
          <a:solidFill>
            <a:srgbClr val="F0F8FA"/>
          </a:solidFill>
          <a:ln>
            <a:solidFill>
              <a:srgbClr val="DCEFF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960120" y="4206240"/>
            <a:ext cx="2331720" cy="274320"/>
          </a:xfrm>
          <a:prstGeom prst="rect">
            <a:avLst/>
          </a:prstGeom>
          <a:noFill/>
        </p:spPr>
        <p:txBody>
          <a:bodyPr wrap="square" anchor="t">
            <a:spAutoFit/>
          </a:bodyPr>
          <a:lstStyle/>
          <a:p>
            <a:pPr algn="l"/>
            <a:r>
              <a:rPr sz="1600" b="1">
                <a:solidFill>
                  <a:srgbClr val="235F70"/>
                </a:solidFill>
                <a:latin typeface="Aptos"/>
              </a:rPr>
              <a:t>Super / bank records</a:t>
            </a:r>
          </a:p>
        </p:txBody>
      </p:sp>
      <p:sp>
        <p:nvSpPr>
          <p:cNvPr id="18" name="TextBox 17"/>
          <p:cNvSpPr txBox="1"/>
          <p:nvPr/>
        </p:nvSpPr>
        <p:spPr>
          <a:xfrm>
            <a:off x="3429000" y="4206240"/>
            <a:ext cx="7635240" cy="320040"/>
          </a:xfrm>
          <a:prstGeom prst="rect">
            <a:avLst/>
          </a:prstGeom>
          <a:noFill/>
        </p:spPr>
        <p:txBody>
          <a:bodyPr wrap="square" anchor="t">
            <a:spAutoFit/>
          </a:bodyPr>
          <a:lstStyle/>
          <a:p>
            <a:pPr algn="l"/>
            <a:r>
              <a:rPr sz="1500" b="0">
                <a:solidFill>
                  <a:srgbClr val="2D373C"/>
                </a:solidFill>
                <a:latin typeface="Aptos"/>
              </a:rPr>
              <a:t>Useful corroborating evidence</a:t>
            </a:r>
          </a:p>
        </p:txBody>
      </p:sp>
      <p:sp>
        <p:nvSpPr>
          <p:cNvPr id="19" name="Rectangle 18"/>
          <p:cNvSpPr/>
          <p:nvPr/>
        </p:nvSpPr>
        <p:spPr>
          <a:xfrm>
            <a:off x="731520" y="4800600"/>
            <a:ext cx="10744200" cy="603504"/>
          </a:xfrm>
          <a:prstGeom prst="rect">
            <a:avLst/>
          </a:prstGeom>
          <a:solidFill>
            <a:srgbClr val="FFFFFF"/>
          </a:solidFill>
          <a:ln>
            <a:solidFill>
              <a:srgbClr val="DCEFF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960120" y="4919472"/>
            <a:ext cx="2331720" cy="274320"/>
          </a:xfrm>
          <a:prstGeom prst="rect">
            <a:avLst/>
          </a:prstGeom>
          <a:noFill/>
        </p:spPr>
        <p:txBody>
          <a:bodyPr wrap="square" anchor="t">
            <a:spAutoFit/>
          </a:bodyPr>
          <a:lstStyle/>
          <a:p>
            <a:pPr algn="l"/>
            <a:r>
              <a:rPr sz="1600" b="1" dirty="0">
                <a:solidFill>
                  <a:srgbClr val="235F70"/>
                </a:solidFill>
                <a:latin typeface="Aptos"/>
              </a:rPr>
              <a:t>CV alone</a:t>
            </a:r>
          </a:p>
        </p:txBody>
      </p:sp>
      <p:sp>
        <p:nvSpPr>
          <p:cNvPr id="21" name="TextBox 20"/>
          <p:cNvSpPr txBox="1"/>
          <p:nvPr/>
        </p:nvSpPr>
        <p:spPr>
          <a:xfrm>
            <a:off x="3429000" y="4919472"/>
            <a:ext cx="7635240" cy="320040"/>
          </a:xfrm>
          <a:prstGeom prst="rect">
            <a:avLst/>
          </a:prstGeom>
          <a:noFill/>
        </p:spPr>
        <p:txBody>
          <a:bodyPr wrap="square" anchor="t">
            <a:spAutoFit/>
          </a:bodyPr>
          <a:lstStyle/>
          <a:p>
            <a:pPr algn="l"/>
            <a:r>
              <a:rPr sz="1500" b="0" dirty="0">
                <a:solidFill>
                  <a:srgbClr val="2D373C"/>
                </a:solidFill>
                <a:latin typeface="Aptos"/>
              </a:rPr>
              <a:t>Helpful summary — but not enough </a:t>
            </a:r>
            <a:r>
              <a:rPr lang="en-AU" sz="1500" b="0" dirty="0">
                <a:solidFill>
                  <a:srgbClr val="2D373C"/>
                </a:solidFill>
                <a:latin typeface="Aptos"/>
              </a:rPr>
              <a:t>in</a:t>
            </a:r>
            <a:r>
              <a:rPr sz="1500" b="0" dirty="0">
                <a:solidFill>
                  <a:srgbClr val="2D373C"/>
                </a:solidFill>
                <a:latin typeface="Aptos"/>
              </a:rPr>
              <a:t> itself</a:t>
            </a:r>
          </a:p>
        </p:txBody>
      </p:sp>
      <p:sp>
        <p:nvSpPr>
          <p:cNvPr id="22" name="TextBox 21"/>
          <p:cNvSpPr txBox="1"/>
          <p:nvPr/>
        </p:nvSpPr>
        <p:spPr>
          <a:xfrm>
            <a:off x="914400" y="5715000"/>
            <a:ext cx="10287000" cy="530352"/>
          </a:xfrm>
          <a:prstGeom prst="rect">
            <a:avLst/>
          </a:prstGeom>
          <a:noFill/>
        </p:spPr>
        <p:txBody>
          <a:bodyPr wrap="square" anchor="t">
            <a:spAutoFit/>
          </a:bodyPr>
          <a:lstStyle/>
          <a:p>
            <a:pPr algn="ctr"/>
            <a:r>
              <a:rPr sz="1800" b="1">
                <a:solidFill>
                  <a:srgbClr val="235F70"/>
                </a:solidFill>
                <a:latin typeface="Aptos"/>
              </a:rPr>
              <a:t>Consistency is critical: dates, hours, job titles and duties should tell the same story across the CV, references, payslips and application forms.</a:t>
            </a:r>
          </a:p>
        </p:txBody>
      </p:sp>
      <p:sp>
        <p:nvSpPr>
          <p:cNvPr id="23" name="TextBox 22"/>
          <p:cNvSpPr txBox="1"/>
          <p:nvPr/>
        </p:nvSpPr>
        <p:spPr>
          <a:xfrm>
            <a:off x="411480" y="6519672"/>
            <a:ext cx="10881360" cy="201168"/>
          </a:xfrm>
          <a:prstGeom prst="rect">
            <a:avLst/>
          </a:prstGeom>
          <a:noFill/>
        </p:spPr>
        <p:txBody>
          <a:bodyPr wrap="square" anchor="t">
            <a:spAutoFit/>
          </a:bodyPr>
          <a:lstStyle/>
          <a:p>
            <a:pPr algn="l"/>
            <a:r>
              <a:rPr sz="900" b="0">
                <a:solidFill>
                  <a:srgbClr val="697378"/>
                </a:solidFill>
                <a:latin typeface="Aptos"/>
              </a:rPr>
              <a:t>AustraliaMigrate Pty Ltd  |  +61 2 9411 6000  |  info@australiamigrate.com</a:t>
            </a:r>
          </a:p>
        </p:txBody>
      </p:sp>
      <p:sp>
        <p:nvSpPr>
          <p:cNvPr id="24" name="TextBox 23"/>
          <p:cNvSpPr txBox="1"/>
          <p:nvPr/>
        </p:nvSpPr>
        <p:spPr>
          <a:xfrm>
            <a:off x="11475720" y="6492240"/>
            <a:ext cx="320040" cy="228600"/>
          </a:xfrm>
          <a:prstGeom prst="rect">
            <a:avLst/>
          </a:prstGeom>
          <a:noFill/>
        </p:spPr>
        <p:txBody>
          <a:bodyPr wrap="square" anchor="t">
            <a:spAutoFit/>
          </a:bodyPr>
          <a:lstStyle/>
          <a:p>
            <a:r>
              <a:t>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58368"/>
          </a:xfrm>
          <a:prstGeom prst="rect">
            <a:avLst/>
          </a:prstGeom>
          <a:solidFill>
            <a:srgbClr val="51AFC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38912" y="118872"/>
            <a:ext cx="11155680" cy="411480"/>
          </a:xfrm>
          <a:prstGeom prst="rect">
            <a:avLst/>
          </a:prstGeom>
          <a:noFill/>
        </p:spPr>
        <p:txBody>
          <a:bodyPr wrap="square">
            <a:spAutoFit/>
          </a:bodyPr>
          <a:lstStyle/>
          <a:p>
            <a:pPr>
              <a:defRPr sz="2800" b="0">
                <a:solidFill>
                  <a:srgbClr val="FFFFFF"/>
                </a:solidFill>
                <a:latin typeface="Arial"/>
              </a:defRPr>
            </a:pPr>
            <a:r>
              <a:t>Hospitality examples: where experience questions arise</a:t>
            </a:r>
          </a:p>
        </p:txBody>
      </p:sp>
      <p:sp>
        <p:nvSpPr>
          <p:cNvPr id="4" name="TextBox 3"/>
          <p:cNvSpPr txBox="1"/>
          <p:nvPr/>
        </p:nvSpPr>
        <p:spPr>
          <a:xfrm>
            <a:off x="411480" y="6519672"/>
            <a:ext cx="10881360" cy="201168"/>
          </a:xfrm>
          <a:prstGeom prst="rect">
            <a:avLst/>
          </a:prstGeom>
          <a:noFill/>
        </p:spPr>
        <p:txBody>
          <a:bodyPr wrap="square">
            <a:spAutoFit/>
          </a:bodyPr>
          <a:lstStyle/>
          <a:p>
            <a:pPr>
              <a:defRPr sz="900" b="0">
                <a:solidFill>
                  <a:srgbClr val="697378"/>
                </a:solidFill>
                <a:latin typeface="Arial"/>
              </a:defRPr>
            </a:pPr>
            <a:r>
              <a:t>AustraliaMigrate Pty Ltd  |  +61 2 9411 6000  |  info@australiamigrate.com</a:t>
            </a:r>
          </a:p>
        </p:txBody>
      </p:sp>
      <p:sp>
        <p:nvSpPr>
          <p:cNvPr id="5" name="TextBox 4"/>
          <p:cNvSpPr txBox="1"/>
          <p:nvPr/>
        </p:nvSpPr>
        <p:spPr>
          <a:xfrm>
            <a:off x="11475720" y="6492240"/>
            <a:ext cx="320040" cy="228600"/>
          </a:xfrm>
          <a:prstGeom prst="rect">
            <a:avLst/>
          </a:prstGeom>
          <a:noFill/>
        </p:spPr>
        <p:txBody>
          <a:bodyPr wrap="square">
            <a:spAutoFit/>
          </a:bodyPr>
          <a:lstStyle/>
          <a:p>
            <a:r>
              <a:t>7</a:t>
            </a:r>
          </a:p>
        </p:txBody>
      </p:sp>
      <p:sp>
        <p:nvSpPr>
          <p:cNvPr id="6" name="TextBox 5"/>
          <p:cNvSpPr txBox="1"/>
          <p:nvPr/>
        </p:nvSpPr>
        <p:spPr>
          <a:xfrm>
            <a:off x="640080" y="1188720"/>
            <a:ext cx="5212080" cy="384048"/>
          </a:xfrm>
          <a:prstGeom prst="rect">
            <a:avLst/>
          </a:prstGeom>
          <a:noFill/>
        </p:spPr>
        <p:txBody>
          <a:bodyPr wrap="square">
            <a:spAutoFit/>
          </a:bodyPr>
          <a:lstStyle/>
          <a:p>
            <a:pPr>
              <a:defRPr sz="1900" b="1">
                <a:solidFill>
                  <a:srgbClr val="256073"/>
                </a:solidFill>
                <a:latin typeface="Arial"/>
              </a:defRPr>
            </a:pPr>
            <a:r>
              <a:t>Chef / Cook</a:t>
            </a:r>
          </a:p>
        </p:txBody>
      </p:sp>
      <p:sp>
        <p:nvSpPr>
          <p:cNvPr id="7" name="TextBox 6"/>
          <p:cNvSpPr txBox="1"/>
          <p:nvPr/>
        </p:nvSpPr>
        <p:spPr>
          <a:xfrm>
            <a:off x="640080" y="1673352"/>
            <a:ext cx="5074920" cy="1323439"/>
          </a:xfrm>
          <a:prstGeom prst="rect">
            <a:avLst/>
          </a:prstGeom>
          <a:noFill/>
        </p:spPr>
        <p:txBody>
          <a:bodyPr wrap="square">
            <a:spAutoFit/>
          </a:bodyPr>
          <a:lstStyle/>
          <a:p>
            <a:r>
              <a:rPr lang="en-GB" sz="2000" dirty="0">
                <a:solidFill>
                  <a:srgbClr val="2D373C"/>
                </a:solidFill>
                <a:latin typeface="Aptos"/>
              </a:rPr>
              <a:t>Is the person actually performing the task as set by ANZCO? Do the duties and skill level match the nominated occupation? Is the qualification/experience history coherent?</a:t>
            </a:r>
          </a:p>
        </p:txBody>
      </p:sp>
      <p:sp>
        <p:nvSpPr>
          <p:cNvPr id="8" name="TextBox 7"/>
          <p:cNvSpPr txBox="1"/>
          <p:nvPr/>
        </p:nvSpPr>
        <p:spPr>
          <a:xfrm>
            <a:off x="6355080" y="1188720"/>
            <a:ext cx="5029200" cy="384048"/>
          </a:xfrm>
          <a:prstGeom prst="rect">
            <a:avLst/>
          </a:prstGeom>
          <a:noFill/>
        </p:spPr>
        <p:txBody>
          <a:bodyPr wrap="square">
            <a:spAutoFit/>
          </a:bodyPr>
          <a:lstStyle/>
          <a:p>
            <a:pPr>
              <a:defRPr sz="1900" b="1">
                <a:solidFill>
                  <a:srgbClr val="256073"/>
                </a:solidFill>
                <a:latin typeface="Arial"/>
              </a:defRPr>
            </a:pPr>
            <a:r>
              <a:t>Restaurant Manager</a:t>
            </a:r>
          </a:p>
        </p:txBody>
      </p:sp>
      <p:sp>
        <p:nvSpPr>
          <p:cNvPr id="9" name="TextBox 8"/>
          <p:cNvSpPr txBox="1"/>
          <p:nvPr/>
        </p:nvSpPr>
        <p:spPr>
          <a:xfrm>
            <a:off x="6446520" y="1673352"/>
            <a:ext cx="4800600" cy="1417320"/>
          </a:xfrm>
          <a:prstGeom prst="rect">
            <a:avLst/>
          </a:prstGeom>
          <a:noFill/>
        </p:spPr>
        <p:txBody>
          <a:bodyPr wrap="square">
            <a:spAutoFit/>
          </a:bodyPr>
          <a:lstStyle/>
          <a:p>
            <a:pPr>
              <a:defRPr sz="2000" b="0">
                <a:solidFill>
                  <a:srgbClr val="30373C"/>
                </a:solidFill>
                <a:latin typeface="Arial"/>
              </a:defRPr>
            </a:pPr>
            <a:r>
              <a:rPr dirty="0"/>
              <a:t>Does the role genuinely involve management — staffing, operations, budgets, service standards and business responsibilities — rather than mainly waiting tables?</a:t>
            </a:r>
          </a:p>
        </p:txBody>
      </p:sp>
      <p:sp>
        <p:nvSpPr>
          <p:cNvPr id="10" name="TextBox 9"/>
          <p:cNvSpPr txBox="1"/>
          <p:nvPr/>
        </p:nvSpPr>
        <p:spPr>
          <a:xfrm>
            <a:off x="640080" y="3703320"/>
            <a:ext cx="5303520" cy="384048"/>
          </a:xfrm>
          <a:prstGeom prst="rect">
            <a:avLst/>
          </a:prstGeom>
          <a:noFill/>
        </p:spPr>
        <p:txBody>
          <a:bodyPr wrap="square">
            <a:spAutoFit/>
          </a:bodyPr>
          <a:lstStyle/>
          <a:p>
            <a:pPr>
              <a:defRPr sz="1900" b="1">
                <a:solidFill>
                  <a:srgbClr val="256073"/>
                </a:solidFill>
                <a:latin typeface="Arial"/>
              </a:defRPr>
            </a:pPr>
            <a:r>
              <a:rPr dirty="0"/>
              <a:t>Trade Waiter / </a:t>
            </a:r>
            <a:r>
              <a:rPr dirty="0" err="1"/>
              <a:t>Labour</a:t>
            </a:r>
            <a:r>
              <a:rPr dirty="0"/>
              <a:t> Agreement</a:t>
            </a:r>
          </a:p>
        </p:txBody>
      </p:sp>
      <p:sp>
        <p:nvSpPr>
          <p:cNvPr id="11" name="TextBox 10"/>
          <p:cNvSpPr txBox="1"/>
          <p:nvPr/>
        </p:nvSpPr>
        <p:spPr>
          <a:xfrm>
            <a:off x="731520" y="4187952"/>
            <a:ext cx="10469880" cy="1323439"/>
          </a:xfrm>
          <a:prstGeom prst="rect">
            <a:avLst/>
          </a:prstGeom>
          <a:noFill/>
        </p:spPr>
        <p:txBody>
          <a:bodyPr wrap="square">
            <a:spAutoFit/>
          </a:bodyPr>
          <a:lstStyle/>
          <a:p>
            <a:pPr marL="342900" indent="-342900">
              <a:buFont typeface="Arial" panose="020B0604020202020204" pitchFamily="34" charset="0"/>
              <a:buChar char="•"/>
              <a:defRPr sz="2000" b="0">
                <a:solidFill>
                  <a:srgbClr val="30373C"/>
                </a:solidFill>
                <a:latin typeface="Arial"/>
              </a:defRPr>
            </a:pPr>
            <a:r>
              <a:rPr lang="en-AU" dirty="0"/>
              <a:t>Restaurant manager and a Trade waiter can be nominated </a:t>
            </a:r>
            <a:r>
              <a:rPr dirty="0"/>
              <a:t>under a</a:t>
            </a:r>
            <a:r>
              <a:rPr lang="en-AU" dirty="0"/>
              <a:t> Premium Dining L</a:t>
            </a:r>
            <a:r>
              <a:rPr dirty="0" err="1"/>
              <a:t>abour</a:t>
            </a:r>
            <a:r>
              <a:rPr dirty="0"/>
              <a:t> </a:t>
            </a:r>
            <a:r>
              <a:rPr lang="en-AU" dirty="0"/>
              <a:t>A</a:t>
            </a:r>
            <a:r>
              <a:rPr dirty="0" err="1"/>
              <a:t>greement</a:t>
            </a:r>
            <a:r>
              <a:rPr lang="en-AU" dirty="0"/>
              <a:t>;</a:t>
            </a:r>
          </a:p>
          <a:p>
            <a:pPr marL="342900" indent="-342900">
              <a:buFont typeface="Arial" panose="020B0604020202020204" pitchFamily="34" charset="0"/>
              <a:buChar char="•"/>
              <a:defRPr sz="2000" b="0">
                <a:solidFill>
                  <a:srgbClr val="30373C"/>
                </a:solidFill>
                <a:latin typeface="Arial"/>
              </a:defRPr>
            </a:pPr>
            <a:r>
              <a:rPr lang="en-AU" dirty="0"/>
              <a:t>Other occupations fall in under trade waiter can be sommelier, m</a:t>
            </a:r>
            <a:r>
              <a:rPr lang="en-AU" sz="2000" dirty="0"/>
              <a:t>aître d’;</a:t>
            </a:r>
          </a:p>
          <a:p>
            <a:pPr marL="342900" indent="-342900">
              <a:buFont typeface="Arial" panose="020B0604020202020204" pitchFamily="34" charset="0"/>
              <a:buChar char="•"/>
              <a:defRPr sz="2000" b="0">
                <a:solidFill>
                  <a:srgbClr val="30373C"/>
                </a:solidFill>
                <a:latin typeface="Arial"/>
              </a:defRPr>
            </a:pPr>
            <a:r>
              <a:rPr lang="en-AU" dirty="0"/>
              <a:t>Restaurant manager can be nominated in a DAMA Labour Agreement.</a:t>
            </a: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58368"/>
          </a:xfrm>
          <a:prstGeom prst="rect">
            <a:avLst/>
          </a:prstGeom>
          <a:solidFill>
            <a:srgbClr val="51AFC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38912" y="118872"/>
            <a:ext cx="11155680" cy="411480"/>
          </a:xfrm>
          <a:prstGeom prst="rect">
            <a:avLst/>
          </a:prstGeom>
          <a:noFill/>
        </p:spPr>
        <p:txBody>
          <a:bodyPr wrap="square">
            <a:spAutoFit/>
          </a:bodyPr>
          <a:lstStyle/>
          <a:p>
            <a:pPr>
              <a:defRPr sz="2800" b="0">
                <a:solidFill>
                  <a:srgbClr val="FFFFFF"/>
                </a:solidFill>
                <a:latin typeface="Arial"/>
              </a:defRPr>
            </a:pPr>
            <a:r>
              <a:t>Hospitality experience: common red flags</a:t>
            </a:r>
          </a:p>
        </p:txBody>
      </p:sp>
      <p:sp>
        <p:nvSpPr>
          <p:cNvPr id="4" name="TextBox 3"/>
          <p:cNvSpPr txBox="1"/>
          <p:nvPr/>
        </p:nvSpPr>
        <p:spPr>
          <a:xfrm>
            <a:off x="411480" y="6519672"/>
            <a:ext cx="10881360" cy="201168"/>
          </a:xfrm>
          <a:prstGeom prst="rect">
            <a:avLst/>
          </a:prstGeom>
          <a:noFill/>
        </p:spPr>
        <p:txBody>
          <a:bodyPr wrap="square">
            <a:spAutoFit/>
          </a:bodyPr>
          <a:lstStyle/>
          <a:p>
            <a:pPr>
              <a:defRPr sz="900" b="0">
                <a:solidFill>
                  <a:srgbClr val="697378"/>
                </a:solidFill>
                <a:latin typeface="Arial"/>
              </a:defRPr>
            </a:pPr>
            <a:r>
              <a:t>AustraliaMigrate Pty Ltd  |  +61 2 9411 6000  |  info@australiamigrate.com</a:t>
            </a:r>
          </a:p>
        </p:txBody>
      </p:sp>
      <p:sp>
        <p:nvSpPr>
          <p:cNvPr id="5" name="TextBox 4"/>
          <p:cNvSpPr txBox="1"/>
          <p:nvPr/>
        </p:nvSpPr>
        <p:spPr>
          <a:xfrm>
            <a:off x="11475720" y="6492240"/>
            <a:ext cx="320040" cy="228600"/>
          </a:xfrm>
          <a:prstGeom prst="rect">
            <a:avLst/>
          </a:prstGeom>
          <a:noFill/>
        </p:spPr>
        <p:txBody>
          <a:bodyPr wrap="square">
            <a:spAutoFit/>
          </a:bodyPr>
          <a:lstStyle/>
          <a:p>
            <a:r>
              <a:t>8</a:t>
            </a:r>
          </a:p>
        </p:txBody>
      </p:sp>
      <p:sp>
        <p:nvSpPr>
          <p:cNvPr id="6" name="TextBox 5"/>
          <p:cNvSpPr txBox="1"/>
          <p:nvPr/>
        </p:nvSpPr>
        <p:spPr>
          <a:xfrm>
            <a:off x="640080" y="1143000"/>
            <a:ext cx="5212080" cy="384048"/>
          </a:xfrm>
          <a:prstGeom prst="rect">
            <a:avLst/>
          </a:prstGeom>
          <a:noFill/>
        </p:spPr>
        <p:txBody>
          <a:bodyPr wrap="square">
            <a:spAutoFit/>
          </a:bodyPr>
          <a:lstStyle/>
          <a:p>
            <a:pPr>
              <a:defRPr sz="1900" b="1">
                <a:solidFill>
                  <a:srgbClr val="256073"/>
                </a:solidFill>
                <a:latin typeface="Arial"/>
              </a:defRPr>
            </a:pPr>
            <a:r>
              <a:t>Common red flags</a:t>
            </a:r>
          </a:p>
        </p:txBody>
      </p:sp>
      <p:sp>
        <p:nvSpPr>
          <p:cNvPr id="7" name="TextBox 6"/>
          <p:cNvSpPr txBox="1"/>
          <p:nvPr/>
        </p:nvSpPr>
        <p:spPr>
          <a:xfrm>
            <a:off x="731520" y="1664208"/>
            <a:ext cx="5120640" cy="3300904"/>
          </a:xfrm>
          <a:prstGeom prst="rect">
            <a:avLst/>
          </a:prstGeom>
          <a:noFill/>
        </p:spPr>
        <p:txBody>
          <a:bodyPr wrap="square">
            <a:spAutoFit/>
          </a:bodyPr>
          <a:lstStyle/>
          <a:p>
            <a:pPr>
              <a:spcAft>
                <a:spcPts val="900"/>
              </a:spcAft>
              <a:defRPr sz="1900">
                <a:solidFill>
                  <a:srgbClr val="30373C"/>
                </a:solidFill>
                <a:latin typeface="Arial"/>
              </a:defRPr>
            </a:pPr>
            <a:r>
              <a:rPr dirty="0"/>
              <a:t>• Job title does not match actual duties</a:t>
            </a:r>
          </a:p>
          <a:p>
            <a:pPr>
              <a:spcAft>
                <a:spcPts val="900"/>
              </a:spcAft>
              <a:defRPr sz="1900">
                <a:solidFill>
                  <a:srgbClr val="30373C"/>
                </a:solidFill>
                <a:latin typeface="Arial"/>
              </a:defRPr>
            </a:pPr>
            <a:r>
              <a:rPr dirty="0"/>
              <a:t>• Experience cannot be independently verified</a:t>
            </a:r>
            <a:r>
              <a:rPr lang="en-AU" dirty="0"/>
              <a:t>, </a:t>
            </a:r>
            <a:r>
              <a:rPr lang="en-AU" dirty="0" err="1"/>
              <a:t>eg</a:t>
            </a:r>
            <a:r>
              <a:rPr lang="en-AU" dirty="0"/>
              <a:t> payslips, etc.</a:t>
            </a:r>
            <a:endParaRPr dirty="0"/>
          </a:p>
          <a:p>
            <a:pPr>
              <a:spcAft>
                <a:spcPts val="900"/>
              </a:spcAft>
              <a:defRPr sz="1900">
                <a:solidFill>
                  <a:srgbClr val="30373C"/>
                </a:solidFill>
                <a:latin typeface="Arial"/>
              </a:defRPr>
            </a:pPr>
            <a:r>
              <a:rPr dirty="0"/>
              <a:t>• Long unexplained gaps</a:t>
            </a:r>
          </a:p>
          <a:p>
            <a:pPr>
              <a:spcAft>
                <a:spcPts val="900"/>
              </a:spcAft>
              <a:defRPr sz="1900">
                <a:solidFill>
                  <a:srgbClr val="30373C"/>
                </a:solidFill>
                <a:latin typeface="Arial"/>
              </a:defRPr>
            </a:pPr>
            <a:r>
              <a:rPr dirty="0"/>
              <a:t>• Reference letter copied from ANZSCO</a:t>
            </a:r>
          </a:p>
          <a:p>
            <a:pPr>
              <a:spcAft>
                <a:spcPts val="900"/>
              </a:spcAft>
              <a:defRPr sz="1900">
                <a:solidFill>
                  <a:srgbClr val="30373C"/>
                </a:solidFill>
                <a:latin typeface="Arial"/>
              </a:defRPr>
            </a:pPr>
            <a:r>
              <a:rPr dirty="0"/>
              <a:t>• Applicant’s seniority does not fit the evidence</a:t>
            </a:r>
            <a:endParaRPr lang="en-AU" dirty="0"/>
          </a:p>
          <a:p>
            <a:pPr>
              <a:spcAft>
                <a:spcPts val="900"/>
              </a:spcAft>
              <a:defRPr sz="1900">
                <a:solidFill>
                  <a:srgbClr val="30373C"/>
                </a:solidFill>
                <a:latin typeface="Arial"/>
              </a:defRPr>
            </a:pPr>
            <a:r>
              <a:rPr lang="en-GB" dirty="0"/>
              <a:t>• Lack of evidence to demonstrate paid employment</a:t>
            </a:r>
          </a:p>
        </p:txBody>
      </p:sp>
      <p:sp>
        <p:nvSpPr>
          <p:cNvPr id="8" name="TextBox 7"/>
          <p:cNvSpPr txBox="1"/>
          <p:nvPr/>
        </p:nvSpPr>
        <p:spPr>
          <a:xfrm>
            <a:off x="6446520" y="1143000"/>
            <a:ext cx="4572000" cy="384048"/>
          </a:xfrm>
          <a:prstGeom prst="rect">
            <a:avLst/>
          </a:prstGeom>
          <a:noFill/>
        </p:spPr>
        <p:txBody>
          <a:bodyPr wrap="square">
            <a:spAutoFit/>
          </a:bodyPr>
          <a:lstStyle/>
          <a:p>
            <a:pPr>
              <a:defRPr sz="1900" b="1">
                <a:solidFill>
                  <a:srgbClr val="256073"/>
                </a:solidFill>
                <a:latin typeface="Arial"/>
              </a:defRPr>
            </a:pPr>
            <a:r>
              <a:rPr dirty="0"/>
              <a:t>Rule of thumb</a:t>
            </a:r>
          </a:p>
        </p:txBody>
      </p:sp>
      <p:sp>
        <p:nvSpPr>
          <p:cNvPr id="9" name="TextBox 8"/>
          <p:cNvSpPr txBox="1"/>
          <p:nvPr/>
        </p:nvSpPr>
        <p:spPr>
          <a:xfrm>
            <a:off x="6537960" y="1595021"/>
            <a:ext cx="4572000" cy="5262979"/>
          </a:xfrm>
          <a:prstGeom prst="rect">
            <a:avLst/>
          </a:prstGeom>
          <a:noFill/>
        </p:spPr>
        <p:txBody>
          <a:bodyPr wrap="square">
            <a:spAutoFit/>
          </a:bodyPr>
          <a:lstStyle/>
          <a:p>
            <a:pPr marL="457200" indent="-457200">
              <a:buAutoNum type="arabicPeriod"/>
              <a:defRPr sz="2400" b="1">
                <a:solidFill>
                  <a:srgbClr val="256073"/>
                </a:solidFill>
                <a:latin typeface="Arial"/>
              </a:defRPr>
            </a:pPr>
            <a:r>
              <a:rPr lang="en-GB" b="1" dirty="0">
                <a:solidFill>
                  <a:srgbClr val="235F70"/>
                </a:solidFill>
                <a:latin typeface="Aptos"/>
              </a:rPr>
              <a:t>Verify work experience needs the 12 months’ rule in the last 5 years</a:t>
            </a:r>
          </a:p>
          <a:p>
            <a:pPr marL="457200" indent="-457200">
              <a:buAutoNum type="arabicPeriod"/>
              <a:defRPr sz="2400" b="1">
                <a:solidFill>
                  <a:srgbClr val="256073"/>
                </a:solidFill>
                <a:latin typeface="Arial"/>
              </a:defRPr>
            </a:pPr>
            <a:r>
              <a:rPr lang="en-GB" b="1" dirty="0">
                <a:solidFill>
                  <a:srgbClr val="235F70"/>
                </a:solidFill>
                <a:latin typeface="Aptos"/>
              </a:rPr>
              <a:t>Check employee can provide third party evidence for work experience, such as payslips</a:t>
            </a:r>
          </a:p>
          <a:p>
            <a:pPr marL="457200" indent="-457200">
              <a:buAutoNum type="arabicPeriod"/>
              <a:defRPr sz="2400" b="1">
                <a:solidFill>
                  <a:srgbClr val="256073"/>
                </a:solidFill>
                <a:latin typeface="Arial"/>
              </a:defRPr>
            </a:pPr>
            <a:r>
              <a:rPr lang="en-GB" b="1" dirty="0">
                <a:solidFill>
                  <a:srgbClr val="235F70"/>
                </a:solidFill>
                <a:latin typeface="Aptos"/>
              </a:rPr>
              <a:t>Chef and cook have same currency from a visa perspective.</a:t>
            </a:r>
          </a:p>
          <a:p>
            <a:pPr marL="457200" indent="-457200">
              <a:buAutoNum type="arabicPeriod"/>
              <a:defRPr sz="2400" b="1">
                <a:solidFill>
                  <a:srgbClr val="256073"/>
                </a:solidFill>
                <a:latin typeface="Arial"/>
              </a:defRPr>
            </a:pPr>
            <a:r>
              <a:rPr lang="en-GB" b="1" dirty="0">
                <a:solidFill>
                  <a:srgbClr val="235F70"/>
                </a:solidFill>
                <a:latin typeface="Aptos"/>
              </a:rPr>
              <a:t>Business to meet certain standards, such as kitchen structure of chefs and cooks, not fast-food, not mass production</a:t>
            </a:r>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58368"/>
          </a:xfrm>
          <a:prstGeom prst="rect">
            <a:avLst/>
          </a:prstGeom>
          <a:solidFill>
            <a:srgbClr val="52B1C5"/>
          </a:solidFill>
          <a:ln>
            <a:solidFill>
              <a:srgbClr val="52B1C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38912" y="118872"/>
            <a:ext cx="11155680" cy="411480"/>
          </a:xfrm>
          <a:prstGeom prst="rect">
            <a:avLst/>
          </a:prstGeom>
          <a:noFill/>
        </p:spPr>
        <p:txBody>
          <a:bodyPr wrap="square" anchor="t">
            <a:spAutoFit/>
          </a:bodyPr>
          <a:lstStyle/>
          <a:p>
            <a:pPr algn="l"/>
            <a:r>
              <a:rPr sz="2700" b="0">
                <a:solidFill>
                  <a:srgbClr val="FFFFFF"/>
                </a:solidFill>
                <a:latin typeface="Aptos"/>
              </a:rPr>
              <a:t>Can my restaurant sponsor a 482 worker?</a:t>
            </a:r>
          </a:p>
        </p:txBody>
      </p:sp>
      <p:sp>
        <p:nvSpPr>
          <p:cNvPr id="4" name="TextBox 3"/>
          <p:cNvSpPr txBox="1"/>
          <p:nvPr/>
        </p:nvSpPr>
        <p:spPr>
          <a:xfrm>
            <a:off x="731520" y="1325880"/>
            <a:ext cx="5577840" cy="2908489"/>
          </a:xfrm>
          <a:prstGeom prst="rect">
            <a:avLst/>
          </a:prstGeom>
          <a:noFill/>
        </p:spPr>
        <p:txBody>
          <a:bodyPr wrap="square">
            <a:spAutoFit/>
          </a:bodyPr>
          <a:lstStyle/>
          <a:p>
            <a:pPr>
              <a:spcAft>
                <a:spcPts val="600"/>
              </a:spcAft>
              <a:defRPr sz="1700">
                <a:solidFill>
                  <a:srgbClr val="2D373C"/>
                </a:solidFill>
                <a:latin typeface="Aptos"/>
              </a:defRPr>
            </a:pPr>
            <a:r>
              <a:rPr dirty="0"/>
              <a:t>• Lawfully operating Australian business</a:t>
            </a:r>
          </a:p>
          <a:p>
            <a:pPr>
              <a:spcAft>
                <a:spcPts val="600"/>
              </a:spcAft>
              <a:defRPr sz="1700">
                <a:solidFill>
                  <a:srgbClr val="2D373C"/>
                </a:solidFill>
                <a:latin typeface="Aptos"/>
              </a:defRPr>
            </a:pPr>
            <a:r>
              <a:rPr dirty="0"/>
              <a:t>• Approved Standard Business Sponsor, unless using another permitted arrangement</a:t>
            </a:r>
          </a:p>
          <a:p>
            <a:pPr>
              <a:spcAft>
                <a:spcPts val="600"/>
              </a:spcAft>
              <a:defRPr sz="1700">
                <a:solidFill>
                  <a:srgbClr val="2D373C"/>
                </a:solidFill>
                <a:latin typeface="Aptos"/>
              </a:defRPr>
            </a:pPr>
            <a:r>
              <a:rPr dirty="0"/>
              <a:t>• A genuine position in the business</a:t>
            </a:r>
          </a:p>
          <a:p>
            <a:pPr>
              <a:spcAft>
                <a:spcPts val="600"/>
              </a:spcAft>
              <a:defRPr sz="1700">
                <a:solidFill>
                  <a:srgbClr val="2D373C"/>
                </a:solidFill>
                <a:latin typeface="Aptos"/>
              </a:defRPr>
            </a:pPr>
            <a:r>
              <a:rPr dirty="0"/>
              <a:t>• Eligible occupation / correct visa stream</a:t>
            </a:r>
          </a:p>
          <a:p>
            <a:pPr>
              <a:spcAft>
                <a:spcPts val="600"/>
              </a:spcAft>
              <a:defRPr sz="1700">
                <a:solidFill>
                  <a:srgbClr val="2D373C"/>
                </a:solidFill>
                <a:latin typeface="Aptos"/>
              </a:defRPr>
            </a:pPr>
            <a:r>
              <a:rPr dirty="0"/>
              <a:t>• </a:t>
            </a:r>
            <a:r>
              <a:rPr dirty="0" err="1"/>
              <a:t>Labour</a:t>
            </a:r>
            <a:r>
              <a:rPr dirty="0"/>
              <a:t> market testing where required</a:t>
            </a:r>
          </a:p>
          <a:p>
            <a:pPr>
              <a:spcAft>
                <a:spcPts val="600"/>
              </a:spcAft>
              <a:defRPr sz="1700">
                <a:solidFill>
                  <a:srgbClr val="2D373C"/>
                </a:solidFill>
                <a:latin typeface="Aptos"/>
              </a:defRPr>
            </a:pPr>
            <a:r>
              <a:rPr dirty="0"/>
              <a:t>• Salary meets the applicable threshold and market salary rate</a:t>
            </a:r>
            <a:r>
              <a:rPr lang="en-AU" dirty="0"/>
              <a:t>, currently TSMIT is $79,423 + superannuation</a:t>
            </a:r>
            <a:endParaRPr dirty="0"/>
          </a:p>
          <a:p>
            <a:pPr>
              <a:spcAft>
                <a:spcPts val="600"/>
              </a:spcAft>
              <a:defRPr sz="1700">
                <a:solidFill>
                  <a:srgbClr val="2D373C"/>
                </a:solidFill>
                <a:latin typeface="Aptos"/>
              </a:defRPr>
            </a:pPr>
            <a:r>
              <a:rPr dirty="0"/>
              <a:t>• Employment terms comply with Australian workplace law</a:t>
            </a:r>
          </a:p>
        </p:txBody>
      </p:sp>
      <p:sp>
        <p:nvSpPr>
          <p:cNvPr id="5" name="Rounded Rectangle 4"/>
          <p:cNvSpPr/>
          <p:nvPr/>
        </p:nvSpPr>
        <p:spPr>
          <a:xfrm>
            <a:off x="6629400" y="1417320"/>
            <a:ext cx="4754880" cy="3977639"/>
          </a:xfrm>
          <a:prstGeom prst="roundRect">
            <a:avLst/>
          </a:prstGeom>
          <a:solidFill>
            <a:srgbClr val="F0F8FA"/>
          </a:solidFill>
          <a:ln>
            <a:solidFill>
              <a:srgbClr val="DCEFF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607884" y="1627632"/>
            <a:ext cx="4752191" cy="430887"/>
          </a:xfrm>
          <a:prstGeom prst="rect">
            <a:avLst/>
          </a:prstGeom>
          <a:noFill/>
        </p:spPr>
        <p:txBody>
          <a:bodyPr wrap="square" anchor="t">
            <a:spAutoFit/>
          </a:bodyPr>
          <a:lstStyle/>
          <a:p>
            <a:pPr algn="ctr"/>
            <a:r>
              <a:rPr sz="2200" b="1" dirty="0">
                <a:solidFill>
                  <a:srgbClr val="235F70"/>
                </a:solidFill>
                <a:latin typeface="Aptos"/>
              </a:rPr>
              <a:t>What the Department is really asking</a:t>
            </a:r>
            <a:r>
              <a:rPr lang="en-AU" sz="2200" b="1" dirty="0">
                <a:solidFill>
                  <a:srgbClr val="235F70"/>
                </a:solidFill>
                <a:latin typeface="Aptos"/>
              </a:rPr>
              <a:t>:</a:t>
            </a:r>
            <a:endParaRPr sz="2200" b="1" dirty="0">
              <a:solidFill>
                <a:srgbClr val="235F70"/>
              </a:solidFill>
              <a:latin typeface="Aptos"/>
            </a:endParaRPr>
          </a:p>
        </p:txBody>
      </p:sp>
      <p:sp>
        <p:nvSpPr>
          <p:cNvPr id="7" name="TextBox 6"/>
          <p:cNvSpPr txBox="1"/>
          <p:nvPr/>
        </p:nvSpPr>
        <p:spPr>
          <a:xfrm>
            <a:off x="7040880" y="2576929"/>
            <a:ext cx="3886200" cy="1292662"/>
          </a:xfrm>
          <a:prstGeom prst="rect">
            <a:avLst/>
          </a:prstGeom>
          <a:noFill/>
        </p:spPr>
        <p:txBody>
          <a:bodyPr wrap="square" anchor="ctr">
            <a:spAutoFit/>
          </a:bodyPr>
          <a:lstStyle/>
          <a:p>
            <a:pPr algn="ctr"/>
            <a:r>
              <a:rPr sz="2600" b="1" dirty="0">
                <a:solidFill>
                  <a:srgbClr val="235F70"/>
                </a:solidFill>
                <a:latin typeface="Aptos"/>
              </a:rPr>
              <a:t>Is this a </a:t>
            </a:r>
            <a:r>
              <a:rPr lang="en-AU" sz="2600" b="1" dirty="0">
                <a:solidFill>
                  <a:srgbClr val="235F70"/>
                </a:solidFill>
                <a:latin typeface="Aptos"/>
              </a:rPr>
              <a:t>viable </a:t>
            </a:r>
            <a:r>
              <a:rPr sz="2600" b="1" dirty="0">
                <a:solidFill>
                  <a:srgbClr val="235F70"/>
                </a:solidFill>
                <a:latin typeface="Aptos"/>
              </a:rPr>
              <a:t>business with a </a:t>
            </a:r>
            <a:r>
              <a:rPr lang="en-AU" sz="2600" b="1" dirty="0">
                <a:solidFill>
                  <a:srgbClr val="235F70"/>
                </a:solidFill>
                <a:latin typeface="Aptos"/>
              </a:rPr>
              <a:t>genuine</a:t>
            </a:r>
            <a:r>
              <a:rPr sz="2600" b="1" dirty="0">
                <a:solidFill>
                  <a:srgbClr val="235F70"/>
                </a:solidFill>
                <a:latin typeface="Aptos"/>
              </a:rPr>
              <a:t> vacancy, paying a market salary?</a:t>
            </a:r>
          </a:p>
        </p:txBody>
      </p:sp>
      <p:sp>
        <p:nvSpPr>
          <p:cNvPr id="8" name="TextBox 7"/>
          <p:cNvSpPr txBox="1"/>
          <p:nvPr/>
        </p:nvSpPr>
        <p:spPr>
          <a:xfrm>
            <a:off x="7040880" y="4343400"/>
            <a:ext cx="3886200" cy="685800"/>
          </a:xfrm>
          <a:prstGeom prst="rect">
            <a:avLst/>
          </a:prstGeom>
          <a:noFill/>
        </p:spPr>
        <p:txBody>
          <a:bodyPr wrap="square" anchor="t">
            <a:spAutoFit/>
          </a:bodyPr>
          <a:lstStyle/>
          <a:p>
            <a:pPr algn="ctr"/>
            <a:r>
              <a:rPr sz="1700" b="1">
                <a:solidFill>
                  <a:srgbClr val="64B241"/>
                </a:solidFill>
                <a:latin typeface="Aptos"/>
              </a:rPr>
              <a:t>There is no single turnover figure that automatically makes a restaurant eligible or ineligible.</a:t>
            </a:r>
          </a:p>
        </p:txBody>
      </p:sp>
      <p:sp>
        <p:nvSpPr>
          <p:cNvPr id="9" name="TextBox 8"/>
          <p:cNvSpPr txBox="1"/>
          <p:nvPr/>
        </p:nvSpPr>
        <p:spPr>
          <a:xfrm>
            <a:off x="411480" y="6519672"/>
            <a:ext cx="10881360" cy="201168"/>
          </a:xfrm>
          <a:prstGeom prst="rect">
            <a:avLst/>
          </a:prstGeom>
          <a:noFill/>
        </p:spPr>
        <p:txBody>
          <a:bodyPr wrap="square" anchor="t">
            <a:spAutoFit/>
          </a:bodyPr>
          <a:lstStyle/>
          <a:p>
            <a:pPr algn="l"/>
            <a:r>
              <a:rPr sz="900" b="0">
                <a:solidFill>
                  <a:srgbClr val="697378"/>
                </a:solidFill>
                <a:latin typeface="Aptos"/>
              </a:rPr>
              <a:t>AustraliaMigrate Pty Ltd  |  +61 2 9411 6000  |  info@australiamigrate.com</a:t>
            </a:r>
          </a:p>
        </p:txBody>
      </p:sp>
      <p:sp>
        <p:nvSpPr>
          <p:cNvPr id="10" name="TextBox 9"/>
          <p:cNvSpPr txBox="1"/>
          <p:nvPr/>
        </p:nvSpPr>
        <p:spPr>
          <a:xfrm>
            <a:off x="11475720" y="6492240"/>
            <a:ext cx="320040" cy="228600"/>
          </a:xfrm>
          <a:prstGeom prst="rect">
            <a:avLst/>
          </a:prstGeom>
          <a:noFill/>
        </p:spPr>
        <p:txBody>
          <a:bodyPr wrap="square" anchor="t">
            <a:spAutoFit/>
          </a:bodyPr>
          <a:lstStyle/>
          <a:p>
            <a:r>
              <a:t>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58368"/>
          </a:xfrm>
          <a:prstGeom prst="rect">
            <a:avLst/>
          </a:prstGeom>
          <a:solidFill>
            <a:srgbClr val="52B1C5"/>
          </a:solidFill>
          <a:ln>
            <a:solidFill>
              <a:srgbClr val="52B1C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38912" y="118872"/>
            <a:ext cx="11155680" cy="411480"/>
          </a:xfrm>
          <a:prstGeom prst="rect">
            <a:avLst/>
          </a:prstGeom>
          <a:noFill/>
        </p:spPr>
        <p:txBody>
          <a:bodyPr wrap="square" anchor="t">
            <a:spAutoFit/>
          </a:bodyPr>
          <a:lstStyle/>
          <a:p>
            <a:pPr algn="l"/>
            <a:r>
              <a:rPr sz="2700" b="0">
                <a:solidFill>
                  <a:srgbClr val="FFFFFF"/>
                </a:solidFill>
                <a:latin typeface="Aptos"/>
              </a:rPr>
              <a:t>New, small or growing restaurant: can it sponsor?</a:t>
            </a:r>
          </a:p>
        </p:txBody>
      </p:sp>
      <p:sp>
        <p:nvSpPr>
          <p:cNvPr id="4" name="TextBox 3"/>
          <p:cNvSpPr txBox="1"/>
          <p:nvPr/>
        </p:nvSpPr>
        <p:spPr>
          <a:xfrm>
            <a:off x="685800" y="1097280"/>
            <a:ext cx="10789920" cy="502920"/>
          </a:xfrm>
          <a:prstGeom prst="rect">
            <a:avLst/>
          </a:prstGeom>
          <a:noFill/>
        </p:spPr>
        <p:txBody>
          <a:bodyPr wrap="square" anchor="t">
            <a:spAutoFit/>
          </a:bodyPr>
          <a:lstStyle/>
          <a:p>
            <a:pPr algn="ctr"/>
            <a:r>
              <a:rPr sz="2200" b="1">
                <a:solidFill>
                  <a:srgbClr val="235F70"/>
                </a:solidFill>
                <a:latin typeface="Aptos"/>
              </a:rPr>
              <a:t>Potentially, yes. The assessment is about the overall business circumstances.</a:t>
            </a:r>
          </a:p>
        </p:txBody>
      </p:sp>
      <p:sp>
        <p:nvSpPr>
          <p:cNvPr id="5" name="Rounded Rectangle 4"/>
          <p:cNvSpPr/>
          <p:nvPr/>
        </p:nvSpPr>
        <p:spPr>
          <a:xfrm>
            <a:off x="662766" y="1700783"/>
            <a:ext cx="3474720" cy="1851661"/>
          </a:xfrm>
          <a:prstGeom prst="roundRect">
            <a:avLst/>
          </a:prstGeom>
          <a:solidFill>
            <a:srgbClr val="FFFFFF"/>
          </a:solidFill>
          <a:ln>
            <a:solidFill>
              <a:srgbClr val="DCEFF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537794" y="1672544"/>
            <a:ext cx="80774" cy="1904319"/>
          </a:xfrm>
          <a:prstGeom prst="rect">
            <a:avLst/>
          </a:prstGeom>
          <a:solidFill>
            <a:srgbClr val="009EDA"/>
          </a:solidFill>
          <a:ln>
            <a:solidFill>
              <a:srgbClr val="009ED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749808" y="1672545"/>
            <a:ext cx="3090672" cy="329184"/>
          </a:xfrm>
          <a:prstGeom prst="rect">
            <a:avLst/>
          </a:prstGeom>
          <a:noFill/>
        </p:spPr>
        <p:txBody>
          <a:bodyPr wrap="square" anchor="t">
            <a:spAutoFit/>
          </a:bodyPr>
          <a:lstStyle/>
          <a:p>
            <a:pPr algn="l"/>
            <a:r>
              <a:rPr sz="1800" b="1" dirty="0">
                <a:solidFill>
                  <a:srgbClr val="235F70"/>
                </a:solidFill>
                <a:latin typeface="Aptos"/>
              </a:rPr>
              <a:t>Trading history</a:t>
            </a:r>
          </a:p>
        </p:txBody>
      </p:sp>
      <p:sp>
        <p:nvSpPr>
          <p:cNvPr id="8" name="TextBox 7"/>
          <p:cNvSpPr txBox="1"/>
          <p:nvPr/>
        </p:nvSpPr>
        <p:spPr>
          <a:xfrm>
            <a:off x="766394" y="1976426"/>
            <a:ext cx="3397176" cy="1600438"/>
          </a:xfrm>
          <a:prstGeom prst="rect">
            <a:avLst/>
          </a:prstGeom>
          <a:noFill/>
        </p:spPr>
        <p:txBody>
          <a:bodyPr wrap="square" anchor="t">
            <a:spAutoFit/>
          </a:bodyPr>
          <a:lstStyle/>
          <a:p>
            <a:pPr marL="285750" indent="-285750">
              <a:buFont typeface="Arial" panose="020B0604020202020204" pitchFamily="34" charset="0"/>
              <a:buChar char="•"/>
            </a:pPr>
            <a:r>
              <a:rPr lang="en-GB" sz="1400" dirty="0">
                <a:solidFill>
                  <a:srgbClr val="2D373C"/>
                </a:solidFill>
                <a:latin typeface="Aptos"/>
              </a:rPr>
              <a:t>How long has the business operated? Is there evidence of genuine and active trading?</a:t>
            </a:r>
          </a:p>
          <a:p>
            <a:pPr marL="285750" indent="-285750">
              <a:buFont typeface="Arial" panose="020B0604020202020204" pitchFamily="34" charset="0"/>
              <a:buChar char="•"/>
            </a:pPr>
            <a:r>
              <a:rPr lang="en-GB" sz="1400" dirty="0">
                <a:solidFill>
                  <a:srgbClr val="2D373C"/>
                </a:solidFill>
                <a:latin typeface="Aptos"/>
              </a:rPr>
              <a:t>New Businesses trading under 12 months to provide 12 months projected figures, lease, supplier invoices, bank account.</a:t>
            </a:r>
          </a:p>
        </p:txBody>
      </p:sp>
      <p:sp>
        <p:nvSpPr>
          <p:cNvPr id="9" name="Rounded Rectangle 8"/>
          <p:cNvSpPr/>
          <p:nvPr/>
        </p:nvSpPr>
        <p:spPr>
          <a:xfrm>
            <a:off x="4270248" y="1659636"/>
            <a:ext cx="3474720" cy="1417320"/>
          </a:xfrm>
          <a:prstGeom prst="roundRect">
            <a:avLst/>
          </a:prstGeom>
          <a:solidFill>
            <a:srgbClr val="FFFFFF"/>
          </a:solidFill>
          <a:ln>
            <a:solidFill>
              <a:srgbClr val="DCEFF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4311396" y="1665553"/>
            <a:ext cx="73152" cy="1417320"/>
          </a:xfrm>
          <a:prstGeom prst="rect">
            <a:avLst/>
          </a:prstGeom>
          <a:solidFill>
            <a:srgbClr val="52B1C5"/>
          </a:solidFill>
          <a:ln>
            <a:solidFill>
              <a:srgbClr val="52B1C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506470" y="1682496"/>
            <a:ext cx="3090672" cy="329184"/>
          </a:xfrm>
          <a:prstGeom prst="rect">
            <a:avLst/>
          </a:prstGeom>
          <a:noFill/>
        </p:spPr>
        <p:txBody>
          <a:bodyPr wrap="square" anchor="t">
            <a:spAutoFit/>
          </a:bodyPr>
          <a:lstStyle/>
          <a:p>
            <a:pPr algn="l"/>
            <a:r>
              <a:rPr sz="1800" b="1" dirty="0">
                <a:solidFill>
                  <a:srgbClr val="235F70"/>
                </a:solidFill>
                <a:latin typeface="Aptos"/>
              </a:rPr>
              <a:t>Financial capacity</a:t>
            </a:r>
          </a:p>
        </p:txBody>
      </p:sp>
      <p:sp>
        <p:nvSpPr>
          <p:cNvPr id="12" name="TextBox 11"/>
          <p:cNvSpPr txBox="1"/>
          <p:nvPr/>
        </p:nvSpPr>
        <p:spPr>
          <a:xfrm>
            <a:off x="4506470" y="2064994"/>
            <a:ext cx="3090672" cy="830997"/>
          </a:xfrm>
          <a:prstGeom prst="rect">
            <a:avLst/>
          </a:prstGeom>
          <a:noFill/>
        </p:spPr>
        <p:txBody>
          <a:bodyPr wrap="square" anchor="t">
            <a:spAutoFit/>
          </a:bodyPr>
          <a:lstStyle/>
          <a:p>
            <a:pPr algn="l"/>
            <a:r>
              <a:rPr sz="1600" b="0" dirty="0">
                <a:solidFill>
                  <a:srgbClr val="2D373C"/>
                </a:solidFill>
                <a:latin typeface="Aptos"/>
              </a:rPr>
              <a:t>Can the business</a:t>
            </a:r>
            <a:r>
              <a:rPr lang="en-AU" sz="1600" b="0" dirty="0">
                <a:solidFill>
                  <a:srgbClr val="2D373C"/>
                </a:solidFill>
                <a:latin typeface="Aptos"/>
              </a:rPr>
              <a:t>’</a:t>
            </a:r>
            <a:r>
              <a:rPr lang="en-AU" sz="1600" dirty="0">
                <a:solidFill>
                  <a:srgbClr val="2D373C"/>
                </a:solidFill>
                <a:latin typeface="Aptos"/>
              </a:rPr>
              <a:t>s</a:t>
            </a:r>
            <a:r>
              <a:rPr sz="1600" b="0" dirty="0">
                <a:solidFill>
                  <a:srgbClr val="2D373C"/>
                </a:solidFill>
                <a:latin typeface="Aptos"/>
              </a:rPr>
              <a:t> </a:t>
            </a:r>
            <a:r>
              <a:rPr lang="en-AU" sz="1600" b="0" dirty="0">
                <a:solidFill>
                  <a:srgbClr val="2D373C"/>
                </a:solidFill>
                <a:latin typeface="Aptos"/>
              </a:rPr>
              <a:t> financials </a:t>
            </a:r>
            <a:r>
              <a:rPr sz="1600" b="0" dirty="0">
                <a:solidFill>
                  <a:srgbClr val="2D373C"/>
                </a:solidFill>
                <a:latin typeface="Aptos"/>
              </a:rPr>
              <a:t>realistically support the nominated salary and </a:t>
            </a:r>
            <a:r>
              <a:rPr lang="en-AU" sz="1600" dirty="0">
                <a:solidFill>
                  <a:srgbClr val="2D373C"/>
                </a:solidFill>
                <a:latin typeface="Aptos"/>
              </a:rPr>
              <a:t>general overheads</a:t>
            </a:r>
            <a:r>
              <a:rPr sz="1600" b="0" dirty="0">
                <a:solidFill>
                  <a:srgbClr val="2D373C"/>
                </a:solidFill>
                <a:latin typeface="Aptos"/>
              </a:rPr>
              <a:t>?</a:t>
            </a:r>
          </a:p>
        </p:txBody>
      </p:sp>
      <p:sp>
        <p:nvSpPr>
          <p:cNvPr id="13" name="Rounded Rectangle 12"/>
          <p:cNvSpPr/>
          <p:nvPr/>
        </p:nvSpPr>
        <p:spPr>
          <a:xfrm>
            <a:off x="8095489" y="1645919"/>
            <a:ext cx="4006863" cy="1979677"/>
          </a:xfrm>
          <a:prstGeom prst="roundRect">
            <a:avLst/>
          </a:prstGeom>
          <a:solidFill>
            <a:srgbClr val="FFFFFF"/>
          </a:solidFill>
          <a:ln>
            <a:solidFill>
              <a:srgbClr val="DCEFF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8162542" y="1656677"/>
            <a:ext cx="73152" cy="2010065"/>
          </a:xfrm>
          <a:prstGeom prst="rect">
            <a:avLst/>
          </a:prstGeom>
          <a:solidFill>
            <a:srgbClr val="64B241"/>
          </a:solidFill>
          <a:ln>
            <a:solidFill>
              <a:srgbClr val="64B24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287514" y="1668907"/>
            <a:ext cx="3090672" cy="329184"/>
          </a:xfrm>
          <a:prstGeom prst="rect">
            <a:avLst/>
          </a:prstGeom>
          <a:noFill/>
        </p:spPr>
        <p:txBody>
          <a:bodyPr wrap="square" anchor="t">
            <a:spAutoFit/>
          </a:bodyPr>
          <a:lstStyle/>
          <a:p>
            <a:pPr algn="l"/>
            <a:r>
              <a:rPr sz="1800" b="1" dirty="0">
                <a:solidFill>
                  <a:srgbClr val="235F70"/>
                </a:solidFill>
                <a:latin typeface="Aptos"/>
              </a:rPr>
              <a:t>Business need</a:t>
            </a:r>
          </a:p>
        </p:txBody>
      </p:sp>
      <p:sp>
        <p:nvSpPr>
          <p:cNvPr id="16" name="TextBox 15"/>
          <p:cNvSpPr txBox="1"/>
          <p:nvPr/>
        </p:nvSpPr>
        <p:spPr>
          <a:xfrm>
            <a:off x="8314404" y="1965162"/>
            <a:ext cx="3787947" cy="1600438"/>
          </a:xfrm>
          <a:prstGeom prst="rect">
            <a:avLst/>
          </a:prstGeom>
          <a:noFill/>
        </p:spPr>
        <p:txBody>
          <a:bodyPr wrap="square" anchor="t">
            <a:spAutoFit/>
          </a:bodyPr>
          <a:lstStyle/>
          <a:p>
            <a:pPr marL="285750" indent="-285750">
              <a:buFont typeface="Arial" panose="020B0604020202020204" pitchFamily="34" charset="0"/>
              <a:buChar char="•"/>
            </a:pPr>
            <a:r>
              <a:rPr lang="en-GB" sz="1400" dirty="0">
                <a:solidFill>
                  <a:srgbClr val="2D373C"/>
                </a:solidFill>
                <a:latin typeface="Aptos"/>
              </a:rPr>
              <a:t>Why is this position required now? Customer demand, opening hours, growth, staffing gaps and operating model all matter. </a:t>
            </a:r>
          </a:p>
          <a:p>
            <a:pPr marL="285750" indent="-285750">
              <a:buFont typeface="Arial" panose="020B0604020202020204" pitchFamily="34" charset="0"/>
              <a:buChar char="•"/>
            </a:pPr>
            <a:r>
              <a:rPr lang="en-GB" sz="1400" dirty="0">
                <a:solidFill>
                  <a:srgbClr val="2D373C"/>
                </a:solidFill>
                <a:latin typeface="Aptos"/>
              </a:rPr>
              <a:t>Food offering must be fairly complex requiring a chef and cook. Basic egg and bacon rolls. sandwiches and nothing much else tend to be insufficient.</a:t>
            </a:r>
          </a:p>
        </p:txBody>
      </p:sp>
      <p:sp>
        <p:nvSpPr>
          <p:cNvPr id="17" name="Rounded Rectangle 16"/>
          <p:cNvSpPr/>
          <p:nvPr/>
        </p:nvSpPr>
        <p:spPr>
          <a:xfrm>
            <a:off x="3822192" y="4296387"/>
            <a:ext cx="4389120" cy="1659636"/>
          </a:xfrm>
          <a:prstGeom prst="roundRect">
            <a:avLst/>
          </a:prstGeom>
          <a:solidFill>
            <a:srgbClr val="FFFFFF"/>
          </a:solidFill>
          <a:ln>
            <a:solidFill>
              <a:srgbClr val="DCEFF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3836324" y="4417545"/>
            <a:ext cx="73152" cy="1417320"/>
          </a:xfrm>
          <a:prstGeom prst="rect">
            <a:avLst/>
          </a:prstGeom>
          <a:solidFill>
            <a:srgbClr val="EFA03F"/>
          </a:solidFill>
          <a:ln>
            <a:solidFill>
              <a:srgbClr val="EFA03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4090417" y="4369215"/>
            <a:ext cx="4005072" cy="329184"/>
          </a:xfrm>
          <a:prstGeom prst="rect">
            <a:avLst/>
          </a:prstGeom>
          <a:noFill/>
        </p:spPr>
        <p:txBody>
          <a:bodyPr wrap="square" anchor="t">
            <a:spAutoFit/>
          </a:bodyPr>
          <a:lstStyle/>
          <a:p>
            <a:pPr algn="l"/>
            <a:r>
              <a:rPr sz="1800" b="1" dirty="0">
                <a:solidFill>
                  <a:srgbClr val="235F70"/>
                </a:solidFill>
                <a:latin typeface="Aptos"/>
              </a:rPr>
              <a:t>Evidence can include</a:t>
            </a:r>
          </a:p>
        </p:txBody>
      </p:sp>
      <p:sp>
        <p:nvSpPr>
          <p:cNvPr id="20" name="TextBox 19"/>
          <p:cNvSpPr txBox="1"/>
          <p:nvPr/>
        </p:nvSpPr>
        <p:spPr>
          <a:xfrm>
            <a:off x="4090417" y="4786001"/>
            <a:ext cx="4005072" cy="1077218"/>
          </a:xfrm>
          <a:prstGeom prst="rect">
            <a:avLst/>
          </a:prstGeom>
          <a:noFill/>
        </p:spPr>
        <p:txBody>
          <a:bodyPr wrap="square" anchor="t">
            <a:spAutoFit/>
          </a:bodyPr>
          <a:lstStyle/>
          <a:p>
            <a:pPr algn="l"/>
            <a:r>
              <a:rPr sz="1600" b="0" dirty="0">
                <a:solidFill>
                  <a:srgbClr val="2D373C"/>
                </a:solidFill>
                <a:latin typeface="Aptos"/>
              </a:rPr>
              <a:t>BAS, financial reports, payroll, bank statements, lease, menus, bookings/revenue trends, </a:t>
            </a:r>
            <a:r>
              <a:rPr sz="1600" b="0" dirty="0" err="1">
                <a:solidFill>
                  <a:srgbClr val="2D373C"/>
                </a:solidFill>
                <a:latin typeface="Aptos"/>
              </a:rPr>
              <a:t>organisational</a:t>
            </a:r>
            <a:r>
              <a:rPr sz="1600" b="0" dirty="0">
                <a:solidFill>
                  <a:srgbClr val="2D373C"/>
                </a:solidFill>
                <a:latin typeface="Aptos"/>
              </a:rPr>
              <a:t> chart</a:t>
            </a:r>
            <a:r>
              <a:rPr lang="en-AU" sz="1600" b="0" dirty="0">
                <a:solidFill>
                  <a:srgbClr val="2D373C"/>
                </a:solidFill>
                <a:latin typeface="Aptos"/>
              </a:rPr>
              <a:t>, </a:t>
            </a:r>
            <a:r>
              <a:rPr sz="1600" b="0" dirty="0">
                <a:solidFill>
                  <a:srgbClr val="2D373C"/>
                </a:solidFill>
                <a:latin typeface="Aptos"/>
              </a:rPr>
              <a:t>current staffing</a:t>
            </a:r>
            <a:r>
              <a:rPr lang="en-AU" sz="1600" b="0" dirty="0">
                <a:solidFill>
                  <a:srgbClr val="2D373C"/>
                </a:solidFill>
                <a:latin typeface="Aptos"/>
              </a:rPr>
              <a:t>, and photos of front and back of house</a:t>
            </a:r>
            <a:r>
              <a:rPr sz="1600" b="0" dirty="0">
                <a:solidFill>
                  <a:srgbClr val="2D373C"/>
                </a:solidFill>
                <a:latin typeface="Aptos"/>
              </a:rPr>
              <a:t>.</a:t>
            </a:r>
          </a:p>
        </p:txBody>
      </p:sp>
      <p:sp>
        <p:nvSpPr>
          <p:cNvPr id="25" name="TextBox 24"/>
          <p:cNvSpPr txBox="1"/>
          <p:nvPr/>
        </p:nvSpPr>
        <p:spPr>
          <a:xfrm>
            <a:off x="411480" y="6519672"/>
            <a:ext cx="10881360" cy="201168"/>
          </a:xfrm>
          <a:prstGeom prst="rect">
            <a:avLst/>
          </a:prstGeom>
          <a:noFill/>
        </p:spPr>
        <p:txBody>
          <a:bodyPr wrap="square" anchor="t">
            <a:spAutoFit/>
          </a:bodyPr>
          <a:lstStyle/>
          <a:p>
            <a:pPr algn="l"/>
            <a:r>
              <a:rPr sz="900" b="0">
                <a:solidFill>
                  <a:srgbClr val="697378"/>
                </a:solidFill>
                <a:latin typeface="Aptos"/>
              </a:rPr>
              <a:t>AustraliaMigrate Pty Ltd  |  +61 2 9411 6000  |  info@australiamigrate.com</a:t>
            </a:r>
          </a:p>
        </p:txBody>
      </p:sp>
      <p:sp>
        <p:nvSpPr>
          <p:cNvPr id="26" name="TextBox 25"/>
          <p:cNvSpPr txBox="1"/>
          <p:nvPr/>
        </p:nvSpPr>
        <p:spPr>
          <a:xfrm>
            <a:off x="11475720" y="6492240"/>
            <a:ext cx="320040" cy="228600"/>
          </a:xfrm>
          <a:prstGeom prst="rect">
            <a:avLst/>
          </a:prstGeom>
          <a:noFill/>
        </p:spPr>
        <p:txBody>
          <a:bodyPr wrap="square" anchor="t">
            <a:spAutoFit/>
          </a:bodyPr>
          <a:lstStyle/>
          <a:p>
            <a:r>
              <a:t>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58368"/>
          </a:xfrm>
          <a:prstGeom prst="rect">
            <a:avLst/>
          </a:prstGeom>
          <a:solidFill>
            <a:srgbClr val="52B1C5"/>
          </a:solidFill>
          <a:ln>
            <a:solidFill>
              <a:srgbClr val="52B1C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38912" y="118872"/>
            <a:ext cx="11155680" cy="507831"/>
          </a:xfrm>
          <a:prstGeom prst="rect">
            <a:avLst/>
          </a:prstGeom>
          <a:noFill/>
        </p:spPr>
        <p:txBody>
          <a:bodyPr wrap="square" anchor="t">
            <a:spAutoFit/>
          </a:bodyPr>
          <a:lstStyle/>
          <a:p>
            <a:pPr algn="l"/>
            <a:r>
              <a:rPr sz="2700" b="0" dirty="0">
                <a:solidFill>
                  <a:srgbClr val="FFFFFF"/>
                </a:solidFill>
                <a:latin typeface="Aptos"/>
              </a:rPr>
              <a:t>Salary, </a:t>
            </a:r>
            <a:r>
              <a:rPr lang="en-AU" sz="2700" dirty="0">
                <a:solidFill>
                  <a:srgbClr val="FFFFFF"/>
                </a:solidFill>
                <a:latin typeface="Aptos"/>
              </a:rPr>
              <a:t>M</a:t>
            </a:r>
            <a:r>
              <a:rPr sz="2700" b="0" dirty="0" err="1">
                <a:solidFill>
                  <a:srgbClr val="FFFFFF"/>
                </a:solidFill>
                <a:latin typeface="Aptos"/>
              </a:rPr>
              <a:t>arket</a:t>
            </a:r>
            <a:r>
              <a:rPr sz="2700" b="0" dirty="0">
                <a:solidFill>
                  <a:srgbClr val="FFFFFF"/>
                </a:solidFill>
                <a:latin typeface="Aptos"/>
              </a:rPr>
              <a:t> </a:t>
            </a:r>
            <a:r>
              <a:rPr lang="en-AU" sz="2700" dirty="0">
                <a:solidFill>
                  <a:srgbClr val="FFFFFF"/>
                </a:solidFill>
                <a:latin typeface="Aptos"/>
              </a:rPr>
              <a:t>R</a:t>
            </a:r>
            <a:r>
              <a:rPr sz="2700" b="0" dirty="0">
                <a:solidFill>
                  <a:srgbClr val="FFFFFF"/>
                </a:solidFill>
                <a:latin typeface="Aptos"/>
              </a:rPr>
              <a:t>ate &amp; </a:t>
            </a:r>
            <a:r>
              <a:rPr lang="en-AU" sz="2700" b="0" dirty="0">
                <a:solidFill>
                  <a:srgbClr val="FFFFFF"/>
                </a:solidFill>
                <a:latin typeface="Aptos"/>
              </a:rPr>
              <a:t>Labour Market Testing (LMT)</a:t>
            </a:r>
            <a:endParaRPr sz="2700" b="0" dirty="0">
              <a:solidFill>
                <a:srgbClr val="FFFFFF"/>
              </a:solidFill>
              <a:latin typeface="Aptos"/>
            </a:endParaRPr>
          </a:p>
        </p:txBody>
      </p:sp>
      <p:sp>
        <p:nvSpPr>
          <p:cNvPr id="4" name="Rounded Rectangle 3"/>
          <p:cNvSpPr/>
          <p:nvPr/>
        </p:nvSpPr>
        <p:spPr>
          <a:xfrm>
            <a:off x="502920" y="1234440"/>
            <a:ext cx="3520440" cy="2251192"/>
          </a:xfrm>
          <a:prstGeom prst="roundRect">
            <a:avLst/>
          </a:prstGeom>
          <a:solidFill>
            <a:srgbClr val="FFFFFF"/>
          </a:solidFill>
          <a:ln>
            <a:solidFill>
              <a:srgbClr val="DCEFF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502920" y="1234440"/>
            <a:ext cx="73152" cy="1965960"/>
          </a:xfrm>
          <a:prstGeom prst="rect">
            <a:avLst/>
          </a:prstGeom>
          <a:solidFill>
            <a:srgbClr val="009EDA"/>
          </a:solidFill>
          <a:ln>
            <a:solidFill>
              <a:srgbClr val="009ED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04088" y="1399032"/>
            <a:ext cx="3136392" cy="329184"/>
          </a:xfrm>
          <a:prstGeom prst="rect">
            <a:avLst/>
          </a:prstGeom>
          <a:noFill/>
        </p:spPr>
        <p:txBody>
          <a:bodyPr wrap="square" anchor="t">
            <a:spAutoFit/>
          </a:bodyPr>
          <a:lstStyle/>
          <a:p>
            <a:pPr algn="l"/>
            <a:r>
              <a:rPr sz="1800" b="1">
                <a:solidFill>
                  <a:srgbClr val="235F70"/>
                </a:solidFill>
                <a:latin typeface="Aptos"/>
              </a:rPr>
              <a:t>Salary threshold</a:t>
            </a:r>
          </a:p>
        </p:txBody>
      </p:sp>
      <p:sp>
        <p:nvSpPr>
          <p:cNvPr id="7" name="TextBox 6"/>
          <p:cNvSpPr txBox="1"/>
          <p:nvPr/>
        </p:nvSpPr>
        <p:spPr>
          <a:xfrm>
            <a:off x="704088" y="1856232"/>
            <a:ext cx="3136392" cy="1216152"/>
          </a:xfrm>
          <a:prstGeom prst="rect">
            <a:avLst/>
          </a:prstGeom>
          <a:noFill/>
        </p:spPr>
        <p:txBody>
          <a:bodyPr wrap="square" anchor="t">
            <a:spAutoFit/>
          </a:bodyPr>
          <a:lstStyle/>
          <a:p>
            <a:pPr algn="l"/>
            <a:r>
              <a:rPr sz="1500" b="0" dirty="0">
                <a:solidFill>
                  <a:srgbClr val="2D373C"/>
                </a:solidFill>
                <a:latin typeface="Aptos"/>
              </a:rPr>
              <a:t>For standard skilled pathways, the nominated salary must meet the applicable skilled visa income threshold and the annual market salary rate, whichever requirement applies.</a:t>
            </a:r>
          </a:p>
        </p:txBody>
      </p:sp>
      <p:sp>
        <p:nvSpPr>
          <p:cNvPr id="8" name="Rounded Rectangle 7"/>
          <p:cNvSpPr/>
          <p:nvPr/>
        </p:nvSpPr>
        <p:spPr>
          <a:xfrm>
            <a:off x="7317787" y="1234440"/>
            <a:ext cx="3520440" cy="2251192"/>
          </a:xfrm>
          <a:prstGeom prst="roundRect">
            <a:avLst/>
          </a:prstGeom>
          <a:solidFill>
            <a:srgbClr val="FFFFFF"/>
          </a:solidFill>
          <a:ln>
            <a:solidFill>
              <a:srgbClr val="DCEFF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7317787" y="1270166"/>
            <a:ext cx="73152" cy="1965960"/>
          </a:xfrm>
          <a:prstGeom prst="rect">
            <a:avLst/>
          </a:prstGeom>
          <a:solidFill>
            <a:srgbClr val="52B1C5"/>
          </a:solidFill>
          <a:ln>
            <a:solidFill>
              <a:srgbClr val="52B1C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7509811" y="1421476"/>
            <a:ext cx="3136392" cy="329184"/>
          </a:xfrm>
          <a:prstGeom prst="rect">
            <a:avLst/>
          </a:prstGeom>
          <a:noFill/>
        </p:spPr>
        <p:txBody>
          <a:bodyPr wrap="square" anchor="t">
            <a:spAutoFit/>
          </a:bodyPr>
          <a:lstStyle/>
          <a:p>
            <a:pPr algn="l"/>
            <a:r>
              <a:rPr sz="1800" b="1" dirty="0">
                <a:solidFill>
                  <a:srgbClr val="235F70"/>
                </a:solidFill>
                <a:latin typeface="Aptos"/>
              </a:rPr>
              <a:t>Market salary rate</a:t>
            </a:r>
          </a:p>
        </p:txBody>
      </p:sp>
      <p:sp>
        <p:nvSpPr>
          <p:cNvPr id="11" name="TextBox 10"/>
          <p:cNvSpPr txBox="1"/>
          <p:nvPr/>
        </p:nvSpPr>
        <p:spPr>
          <a:xfrm>
            <a:off x="7507270" y="1894490"/>
            <a:ext cx="3136392" cy="1216152"/>
          </a:xfrm>
          <a:prstGeom prst="rect">
            <a:avLst/>
          </a:prstGeom>
          <a:noFill/>
        </p:spPr>
        <p:txBody>
          <a:bodyPr wrap="square" anchor="t">
            <a:spAutoFit/>
          </a:bodyPr>
          <a:lstStyle/>
          <a:p>
            <a:pPr algn="l"/>
            <a:r>
              <a:rPr sz="1500" b="0" dirty="0">
                <a:solidFill>
                  <a:srgbClr val="2D373C"/>
                </a:solidFill>
                <a:latin typeface="Aptos"/>
              </a:rPr>
              <a:t>The overseas worker should not be paid less simply because they need sponsorship. Compare with equivalent Australian workers and relevant market evidence.</a:t>
            </a:r>
          </a:p>
        </p:txBody>
      </p:sp>
      <p:sp>
        <p:nvSpPr>
          <p:cNvPr id="12" name="Rounded Rectangle 11"/>
          <p:cNvSpPr/>
          <p:nvPr/>
        </p:nvSpPr>
        <p:spPr>
          <a:xfrm>
            <a:off x="502919" y="3977640"/>
            <a:ext cx="10183553" cy="1753320"/>
          </a:xfrm>
          <a:prstGeom prst="roundRect">
            <a:avLst/>
          </a:prstGeom>
          <a:solidFill>
            <a:srgbClr val="FFFFFF"/>
          </a:solidFill>
          <a:ln>
            <a:solidFill>
              <a:srgbClr val="DCEFF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579489" y="3977640"/>
            <a:ext cx="73152" cy="1645920"/>
          </a:xfrm>
          <a:prstGeom prst="rect">
            <a:avLst/>
          </a:prstGeom>
          <a:solidFill>
            <a:srgbClr val="64B241"/>
          </a:solidFill>
          <a:ln>
            <a:solidFill>
              <a:srgbClr val="64B24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1380744" y="4098280"/>
            <a:ext cx="3136392" cy="329184"/>
          </a:xfrm>
          <a:prstGeom prst="rect">
            <a:avLst/>
          </a:prstGeom>
          <a:noFill/>
        </p:spPr>
        <p:txBody>
          <a:bodyPr wrap="square" anchor="t">
            <a:spAutoFit/>
          </a:bodyPr>
          <a:lstStyle/>
          <a:p>
            <a:pPr algn="l"/>
            <a:r>
              <a:rPr sz="1800" b="1" dirty="0" err="1">
                <a:solidFill>
                  <a:srgbClr val="235F70"/>
                </a:solidFill>
                <a:latin typeface="Aptos"/>
              </a:rPr>
              <a:t>Labour</a:t>
            </a:r>
            <a:r>
              <a:rPr sz="1800" b="1" dirty="0">
                <a:solidFill>
                  <a:srgbClr val="235F70"/>
                </a:solidFill>
                <a:latin typeface="Aptos"/>
              </a:rPr>
              <a:t> market testing</a:t>
            </a:r>
          </a:p>
        </p:txBody>
      </p:sp>
      <p:sp>
        <p:nvSpPr>
          <p:cNvPr id="15" name="TextBox 14"/>
          <p:cNvSpPr txBox="1"/>
          <p:nvPr/>
        </p:nvSpPr>
        <p:spPr>
          <a:xfrm>
            <a:off x="1380743" y="4484465"/>
            <a:ext cx="8640711" cy="1246495"/>
          </a:xfrm>
          <a:prstGeom prst="rect">
            <a:avLst/>
          </a:prstGeom>
          <a:noFill/>
        </p:spPr>
        <p:txBody>
          <a:bodyPr wrap="square" anchor="t">
            <a:spAutoFit/>
          </a:bodyPr>
          <a:lstStyle/>
          <a:p>
            <a:pPr marL="285750" indent="-285750">
              <a:buFont typeface="Arial" panose="020B0604020202020204" pitchFamily="34" charset="0"/>
              <a:buChar char="•"/>
            </a:pPr>
            <a:r>
              <a:rPr lang="en-GB" sz="1500" dirty="0">
                <a:solidFill>
                  <a:srgbClr val="2D373C"/>
                </a:solidFill>
                <a:latin typeface="Aptos"/>
              </a:rPr>
              <a:t>For nominations where LMT applies, employers need to advertise the role in Australia and retain compliant evidence of LMT – 28 days in the last 4 months. </a:t>
            </a:r>
          </a:p>
          <a:p>
            <a:pPr marL="285750" indent="-285750">
              <a:buFont typeface="Arial" panose="020B0604020202020204" pitchFamily="34" charset="0"/>
              <a:buChar char="•"/>
            </a:pPr>
            <a:endParaRPr lang="en-GB" sz="1500" dirty="0">
              <a:solidFill>
                <a:srgbClr val="2D373C"/>
              </a:solidFill>
              <a:latin typeface="Aptos"/>
            </a:endParaRPr>
          </a:p>
          <a:p>
            <a:pPr marL="285750" indent="-285750">
              <a:buFont typeface="Arial" panose="020B0604020202020204" pitchFamily="34" charset="0"/>
              <a:buChar char="•"/>
            </a:pPr>
            <a:r>
              <a:rPr lang="en-GB" sz="1500" dirty="0">
                <a:solidFill>
                  <a:srgbClr val="2D373C"/>
                </a:solidFill>
                <a:latin typeface="Aptos"/>
              </a:rPr>
              <a:t>Countries exempt from LMT include: Korea, China, UK, Canada, Peru, Malaysia, Singapore, Thailand Japan, Mexico</a:t>
            </a:r>
          </a:p>
        </p:txBody>
      </p:sp>
      <p:sp>
        <p:nvSpPr>
          <p:cNvPr id="20" name="TextBox 19"/>
          <p:cNvSpPr txBox="1"/>
          <p:nvPr/>
        </p:nvSpPr>
        <p:spPr>
          <a:xfrm>
            <a:off x="411480" y="6519672"/>
            <a:ext cx="10881360" cy="201168"/>
          </a:xfrm>
          <a:prstGeom prst="rect">
            <a:avLst/>
          </a:prstGeom>
          <a:noFill/>
        </p:spPr>
        <p:txBody>
          <a:bodyPr wrap="square" anchor="t">
            <a:spAutoFit/>
          </a:bodyPr>
          <a:lstStyle/>
          <a:p>
            <a:pPr algn="l"/>
            <a:r>
              <a:rPr sz="900" b="0">
                <a:solidFill>
                  <a:srgbClr val="697378"/>
                </a:solidFill>
                <a:latin typeface="Aptos"/>
              </a:rPr>
              <a:t>AustraliaMigrate Pty Ltd  |  +61 2 9411 6000  |  info@australiamigrate.com</a:t>
            </a:r>
          </a:p>
        </p:txBody>
      </p:sp>
      <p:sp>
        <p:nvSpPr>
          <p:cNvPr id="21" name="TextBox 20"/>
          <p:cNvSpPr txBox="1"/>
          <p:nvPr/>
        </p:nvSpPr>
        <p:spPr>
          <a:xfrm>
            <a:off x="11475720" y="6492240"/>
            <a:ext cx="320040" cy="228600"/>
          </a:xfrm>
          <a:prstGeom prst="rect">
            <a:avLst/>
          </a:prstGeom>
          <a:noFill/>
        </p:spPr>
        <p:txBody>
          <a:bodyPr wrap="square" anchor="t">
            <a:spAutoFit/>
          </a:bodyPr>
          <a:lstStyle/>
          <a:p>
            <a:r>
              <a:t>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58368"/>
          </a:xfrm>
          <a:prstGeom prst="rect">
            <a:avLst/>
          </a:prstGeom>
          <a:solidFill>
            <a:srgbClr val="52B1C5"/>
          </a:solidFill>
          <a:ln>
            <a:solidFill>
              <a:srgbClr val="52B1C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38912" y="118872"/>
            <a:ext cx="11155680" cy="507831"/>
          </a:xfrm>
          <a:prstGeom prst="rect">
            <a:avLst/>
          </a:prstGeom>
          <a:noFill/>
        </p:spPr>
        <p:txBody>
          <a:bodyPr wrap="square" anchor="t">
            <a:spAutoFit/>
          </a:bodyPr>
          <a:lstStyle/>
          <a:p>
            <a:pPr algn="l"/>
            <a:r>
              <a:rPr lang="en-AU" sz="2700" b="0" dirty="0">
                <a:solidFill>
                  <a:srgbClr val="FFFFFF"/>
                </a:solidFill>
                <a:latin typeface="Aptos"/>
              </a:rPr>
              <a:t>Remuneration</a:t>
            </a:r>
            <a:endParaRPr sz="2700" b="0" dirty="0">
              <a:solidFill>
                <a:srgbClr val="FFFFFF"/>
              </a:solidFill>
              <a:latin typeface="Aptos"/>
            </a:endParaRPr>
          </a:p>
        </p:txBody>
      </p:sp>
      <p:sp>
        <p:nvSpPr>
          <p:cNvPr id="4" name="Rounded Rectangle 3"/>
          <p:cNvSpPr/>
          <p:nvPr/>
        </p:nvSpPr>
        <p:spPr>
          <a:xfrm>
            <a:off x="502920" y="1234439"/>
            <a:ext cx="10808208" cy="4183719"/>
          </a:xfrm>
          <a:prstGeom prst="roundRect">
            <a:avLst/>
          </a:prstGeom>
          <a:solidFill>
            <a:srgbClr val="FFFFFF"/>
          </a:solidFill>
          <a:ln>
            <a:solidFill>
              <a:srgbClr val="DCEFF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502920" y="1234440"/>
            <a:ext cx="201168" cy="4094942"/>
          </a:xfrm>
          <a:prstGeom prst="rect">
            <a:avLst/>
          </a:prstGeom>
          <a:solidFill>
            <a:srgbClr val="009EDA"/>
          </a:solidFill>
          <a:ln>
            <a:solidFill>
              <a:srgbClr val="009ED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04088" y="1399032"/>
            <a:ext cx="4930094" cy="369332"/>
          </a:xfrm>
          <a:prstGeom prst="rect">
            <a:avLst/>
          </a:prstGeom>
          <a:noFill/>
        </p:spPr>
        <p:txBody>
          <a:bodyPr wrap="square" anchor="t">
            <a:spAutoFit/>
          </a:bodyPr>
          <a:lstStyle/>
          <a:p>
            <a:pPr algn="l"/>
            <a:r>
              <a:rPr lang="en-AU" b="1" dirty="0">
                <a:solidFill>
                  <a:srgbClr val="235F70"/>
                </a:solidFill>
                <a:latin typeface="Aptos"/>
              </a:rPr>
              <a:t>Salary  - Agreed Salary </a:t>
            </a:r>
            <a:r>
              <a:rPr lang="en-AU" b="1">
                <a:solidFill>
                  <a:srgbClr val="235F70"/>
                </a:solidFill>
                <a:latin typeface="Aptos"/>
              </a:rPr>
              <a:t>and Award</a:t>
            </a:r>
            <a:endParaRPr sz="1800" b="1" dirty="0">
              <a:solidFill>
                <a:srgbClr val="235F70"/>
              </a:solidFill>
              <a:latin typeface="Aptos"/>
            </a:endParaRPr>
          </a:p>
        </p:txBody>
      </p:sp>
      <p:sp>
        <p:nvSpPr>
          <p:cNvPr id="7" name="TextBox 6"/>
          <p:cNvSpPr txBox="1"/>
          <p:nvPr/>
        </p:nvSpPr>
        <p:spPr>
          <a:xfrm>
            <a:off x="704088" y="1856231"/>
            <a:ext cx="10314894" cy="2400657"/>
          </a:xfrm>
          <a:prstGeom prst="rect">
            <a:avLst/>
          </a:prstGeom>
          <a:noFill/>
        </p:spPr>
        <p:txBody>
          <a:bodyPr wrap="square" anchor="t">
            <a:spAutoFit/>
          </a:bodyPr>
          <a:lstStyle/>
          <a:p>
            <a:r>
              <a:rPr lang="en-GB" sz="1500" dirty="0">
                <a:solidFill>
                  <a:srgbClr val="2D373C"/>
                </a:solidFill>
                <a:latin typeface="Aptos"/>
              </a:rPr>
              <a:t>For all ordinary hours of work, the employee will be paid the hourly (Base Rate, exclusive of super). The Base Rate is set at a level that is higher than the minimum rate which the Employer is obliged to pay under the Award for the applicable classification level.</a:t>
            </a:r>
          </a:p>
          <a:p>
            <a:endParaRPr lang="en-GB" sz="1500" dirty="0">
              <a:solidFill>
                <a:srgbClr val="2D373C"/>
              </a:solidFill>
              <a:latin typeface="Aptos"/>
            </a:endParaRPr>
          </a:p>
          <a:p>
            <a:r>
              <a:rPr lang="en-GB" sz="1500" dirty="0">
                <a:solidFill>
                  <a:srgbClr val="2D373C"/>
                </a:solidFill>
                <a:latin typeface="Aptos"/>
              </a:rPr>
              <a:t>The employee will also be paid any applicable penalty rates, overtime rates or allowances appropriate to the position as set out in the Award.</a:t>
            </a:r>
          </a:p>
          <a:p>
            <a:endParaRPr lang="en-GB" sz="1500" dirty="0">
              <a:solidFill>
                <a:srgbClr val="2D373C"/>
              </a:solidFill>
              <a:latin typeface="Aptos"/>
            </a:endParaRPr>
          </a:p>
          <a:p>
            <a:r>
              <a:rPr lang="en-GB" sz="1500" dirty="0">
                <a:solidFill>
                  <a:srgbClr val="2D373C"/>
                </a:solidFill>
                <a:latin typeface="Aptos"/>
              </a:rPr>
              <a:t>Where in a relevant pay cycle the amount payable based on  hours worked is less than $1,527.36 per week - which is the equivalent of the $79,423.00 per annum (Minimum Pay Amount) - the pay in that relevant pay cycle will be topped up to the Minimum Pay Amount (Top Up). Where in a relevant pay cycle the amount payable  based on hours worked is more than the Minimum Pay Amount, your pay in that relevant pay cycle will be the actual amount earned based on hours of work.</a:t>
            </a:r>
            <a:endParaRPr sz="1500" b="0" dirty="0">
              <a:solidFill>
                <a:srgbClr val="2D373C"/>
              </a:solidFill>
              <a:latin typeface="Aptos"/>
            </a:endParaRPr>
          </a:p>
        </p:txBody>
      </p:sp>
      <p:sp>
        <p:nvSpPr>
          <p:cNvPr id="20" name="TextBox 19"/>
          <p:cNvSpPr txBox="1"/>
          <p:nvPr/>
        </p:nvSpPr>
        <p:spPr>
          <a:xfrm>
            <a:off x="411480" y="6519672"/>
            <a:ext cx="10881360" cy="201168"/>
          </a:xfrm>
          <a:prstGeom prst="rect">
            <a:avLst/>
          </a:prstGeom>
          <a:noFill/>
        </p:spPr>
        <p:txBody>
          <a:bodyPr wrap="square" anchor="t">
            <a:spAutoFit/>
          </a:bodyPr>
          <a:lstStyle/>
          <a:p>
            <a:pPr algn="l"/>
            <a:r>
              <a:rPr sz="900" b="0">
                <a:solidFill>
                  <a:srgbClr val="697378"/>
                </a:solidFill>
                <a:latin typeface="Aptos"/>
              </a:rPr>
              <a:t>AustraliaMigrate Pty Ltd  |  +61 2 9411 6000  |  info@australiamigrate.com</a:t>
            </a:r>
          </a:p>
        </p:txBody>
      </p:sp>
      <p:sp>
        <p:nvSpPr>
          <p:cNvPr id="21" name="TextBox 20"/>
          <p:cNvSpPr txBox="1"/>
          <p:nvPr/>
        </p:nvSpPr>
        <p:spPr>
          <a:xfrm>
            <a:off x="11475720" y="6492240"/>
            <a:ext cx="320040" cy="228600"/>
          </a:xfrm>
          <a:prstGeom prst="rect">
            <a:avLst/>
          </a:prstGeom>
          <a:noFill/>
        </p:spPr>
        <p:txBody>
          <a:bodyPr wrap="square" anchor="t">
            <a:spAutoFit/>
          </a:bodyPr>
          <a:lstStyle/>
          <a:p>
            <a:r>
              <a:t>11</a:t>
            </a:r>
          </a:p>
        </p:txBody>
      </p:sp>
    </p:spTree>
    <p:extLst>
      <p:ext uri="{BB962C8B-B14F-4D97-AF65-F5344CB8AC3E}">
        <p14:creationId xmlns:p14="http://schemas.microsoft.com/office/powerpoint/2010/main" val="19852764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58368"/>
          </a:xfrm>
          <a:prstGeom prst="rect">
            <a:avLst/>
          </a:prstGeom>
          <a:solidFill>
            <a:srgbClr val="52B1C5"/>
          </a:solidFill>
          <a:ln>
            <a:solidFill>
              <a:srgbClr val="52B1C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38912" y="118872"/>
            <a:ext cx="11155680" cy="507831"/>
          </a:xfrm>
          <a:prstGeom prst="rect">
            <a:avLst/>
          </a:prstGeom>
          <a:noFill/>
        </p:spPr>
        <p:txBody>
          <a:bodyPr wrap="square" anchor="t">
            <a:spAutoFit/>
          </a:bodyPr>
          <a:lstStyle/>
          <a:p>
            <a:pPr algn="l"/>
            <a:r>
              <a:rPr sz="2700" b="0" dirty="0">
                <a:solidFill>
                  <a:srgbClr val="FFFFFF"/>
                </a:solidFill>
                <a:latin typeface="Aptos"/>
              </a:rPr>
              <a:t>186 Employer Nomination Scheme: </a:t>
            </a:r>
            <a:r>
              <a:rPr lang="en-AU" sz="2700" b="0" dirty="0">
                <a:solidFill>
                  <a:srgbClr val="FFFFFF"/>
                </a:solidFill>
                <a:latin typeface="Aptos"/>
              </a:rPr>
              <a:t>P</a:t>
            </a:r>
            <a:r>
              <a:rPr sz="2700" b="0" dirty="0" err="1">
                <a:solidFill>
                  <a:srgbClr val="FFFFFF"/>
                </a:solidFill>
                <a:latin typeface="Aptos"/>
              </a:rPr>
              <a:t>ermanent</a:t>
            </a:r>
            <a:r>
              <a:rPr sz="2700" b="0" dirty="0">
                <a:solidFill>
                  <a:srgbClr val="FFFFFF"/>
                </a:solidFill>
                <a:latin typeface="Aptos"/>
              </a:rPr>
              <a:t> </a:t>
            </a:r>
            <a:r>
              <a:rPr lang="en-AU" sz="2700" dirty="0">
                <a:solidFill>
                  <a:srgbClr val="FFFFFF"/>
                </a:solidFill>
                <a:latin typeface="Aptos"/>
              </a:rPr>
              <a:t>R</a:t>
            </a:r>
            <a:r>
              <a:rPr sz="2700" b="0" dirty="0" err="1">
                <a:solidFill>
                  <a:srgbClr val="FFFFFF"/>
                </a:solidFill>
                <a:latin typeface="Aptos"/>
              </a:rPr>
              <a:t>esidence</a:t>
            </a:r>
            <a:endParaRPr sz="2700" b="0" dirty="0">
              <a:solidFill>
                <a:srgbClr val="FFFFFF"/>
              </a:solidFill>
              <a:latin typeface="Aptos"/>
            </a:endParaRPr>
          </a:p>
        </p:txBody>
      </p:sp>
      <p:sp>
        <p:nvSpPr>
          <p:cNvPr id="4" name="TextBox 3"/>
          <p:cNvSpPr txBox="1"/>
          <p:nvPr/>
        </p:nvSpPr>
        <p:spPr>
          <a:xfrm>
            <a:off x="731520" y="1051560"/>
            <a:ext cx="10698480" cy="411480"/>
          </a:xfrm>
          <a:prstGeom prst="rect">
            <a:avLst/>
          </a:prstGeom>
          <a:noFill/>
        </p:spPr>
        <p:txBody>
          <a:bodyPr wrap="square" anchor="t">
            <a:spAutoFit/>
          </a:bodyPr>
          <a:lstStyle/>
          <a:p>
            <a:pPr algn="ctr"/>
            <a:r>
              <a:rPr sz="2200" b="1">
                <a:solidFill>
                  <a:srgbClr val="235F70"/>
                </a:solidFill>
                <a:latin typeface="Aptos"/>
              </a:rPr>
              <a:t>Two pathways restaurant employers commonly ask about</a:t>
            </a:r>
          </a:p>
        </p:txBody>
      </p:sp>
      <p:sp>
        <p:nvSpPr>
          <p:cNvPr id="5" name="Rounded Rectangle 4"/>
          <p:cNvSpPr/>
          <p:nvPr/>
        </p:nvSpPr>
        <p:spPr>
          <a:xfrm>
            <a:off x="777240" y="1783079"/>
            <a:ext cx="5074920" cy="3315393"/>
          </a:xfrm>
          <a:prstGeom prst="roundRect">
            <a:avLst/>
          </a:prstGeom>
          <a:solidFill>
            <a:srgbClr val="FFFFFF"/>
          </a:solidFill>
          <a:ln>
            <a:solidFill>
              <a:srgbClr val="DCEFF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777240" y="1783080"/>
            <a:ext cx="73152" cy="2880360"/>
          </a:xfrm>
          <a:prstGeom prst="rect">
            <a:avLst/>
          </a:prstGeom>
          <a:solidFill>
            <a:srgbClr val="009EDA"/>
          </a:solidFill>
          <a:ln>
            <a:solidFill>
              <a:srgbClr val="009ED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78408" y="1947672"/>
            <a:ext cx="4690872" cy="329184"/>
          </a:xfrm>
          <a:prstGeom prst="rect">
            <a:avLst/>
          </a:prstGeom>
          <a:noFill/>
        </p:spPr>
        <p:txBody>
          <a:bodyPr wrap="square" anchor="t">
            <a:spAutoFit/>
          </a:bodyPr>
          <a:lstStyle/>
          <a:p>
            <a:pPr algn="l"/>
            <a:r>
              <a:rPr sz="1800" b="1">
                <a:solidFill>
                  <a:srgbClr val="235F70"/>
                </a:solidFill>
                <a:latin typeface="Aptos"/>
              </a:rPr>
              <a:t>Temporary Residence Transition (TRT)</a:t>
            </a:r>
          </a:p>
        </p:txBody>
      </p:sp>
      <p:sp>
        <p:nvSpPr>
          <p:cNvPr id="8" name="TextBox 7"/>
          <p:cNvSpPr txBox="1"/>
          <p:nvPr/>
        </p:nvSpPr>
        <p:spPr>
          <a:xfrm>
            <a:off x="978408" y="2404872"/>
            <a:ext cx="4690872" cy="2031325"/>
          </a:xfrm>
          <a:prstGeom prst="rect">
            <a:avLst/>
          </a:prstGeom>
          <a:noFill/>
        </p:spPr>
        <p:txBody>
          <a:bodyPr wrap="square" anchor="t">
            <a:spAutoFit/>
          </a:bodyPr>
          <a:lstStyle/>
          <a:p>
            <a:pPr algn="l"/>
            <a:r>
              <a:rPr sz="1800" b="0" dirty="0">
                <a:solidFill>
                  <a:srgbClr val="2D373C"/>
                </a:solidFill>
                <a:latin typeface="Aptos"/>
              </a:rPr>
              <a:t>For eligible 482 holders already in the employer-sponsored pathway.</a:t>
            </a:r>
            <a:br>
              <a:rPr dirty="0"/>
            </a:br>
            <a:br>
              <a:rPr dirty="0"/>
            </a:br>
            <a:r>
              <a:rPr lang="en-AU" dirty="0"/>
              <a:t>R</a:t>
            </a:r>
            <a:r>
              <a:rPr dirty="0" err="1"/>
              <a:t>equires</a:t>
            </a:r>
            <a:r>
              <a:rPr dirty="0"/>
              <a:t> at least 2 years of eligible sponsored full-time employment before application.</a:t>
            </a:r>
            <a:endParaRPr lang="en-AU" dirty="0"/>
          </a:p>
          <a:p>
            <a:pPr algn="l"/>
            <a:endParaRPr lang="en-AU" dirty="0"/>
          </a:p>
          <a:p>
            <a:pPr algn="l"/>
            <a:r>
              <a:rPr lang="en-US" dirty="0"/>
              <a:t>LWP cannot be counted!</a:t>
            </a:r>
            <a:endParaRPr dirty="0"/>
          </a:p>
        </p:txBody>
      </p:sp>
      <p:sp>
        <p:nvSpPr>
          <p:cNvPr id="9" name="Rounded Rectangle 8"/>
          <p:cNvSpPr/>
          <p:nvPr/>
        </p:nvSpPr>
        <p:spPr>
          <a:xfrm>
            <a:off x="6309360" y="1783080"/>
            <a:ext cx="5074920" cy="3315392"/>
          </a:xfrm>
          <a:prstGeom prst="roundRect">
            <a:avLst/>
          </a:prstGeom>
          <a:solidFill>
            <a:srgbClr val="FFFFFF"/>
          </a:solidFill>
          <a:ln>
            <a:solidFill>
              <a:srgbClr val="DCEFF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6309360" y="1783080"/>
            <a:ext cx="73152" cy="2880360"/>
          </a:xfrm>
          <a:prstGeom prst="rect">
            <a:avLst/>
          </a:prstGeom>
          <a:solidFill>
            <a:srgbClr val="64B241"/>
          </a:solidFill>
          <a:ln>
            <a:solidFill>
              <a:srgbClr val="64B24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510528" y="1947672"/>
            <a:ext cx="4690872" cy="329184"/>
          </a:xfrm>
          <a:prstGeom prst="rect">
            <a:avLst/>
          </a:prstGeom>
          <a:noFill/>
        </p:spPr>
        <p:txBody>
          <a:bodyPr wrap="square" anchor="t">
            <a:spAutoFit/>
          </a:bodyPr>
          <a:lstStyle/>
          <a:p>
            <a:pPr algn="l"/>
            <a:r>
              <a:rPr sz="1800" b="1">
                <a:solidFill>
                  <a:srgbClr val="235F70"/>
                </a:solidFill>
                <a:latin typeface="Aptos"/>
              </a:rPr>
              <a:t>Direct Entry (DE)</a:t>
            </a:r>
          </a:p>
        </p:txBody>
      </p:sp>
      <p:sp>
        <p:nvSpPr>
          <p:cNvPr id="12" name="TextBox 11"/>
          <p:cNvSpPr txBox="1"/>
          <p:nvPr/>
        </p:nvSpPr>
        <p:spPr>
          <a:xfrm>
            <a:off x="6510528" y="2404872"/>
            <a:ext cx="4690872" cy="2585323"/>
          </a:xfrm>
          <a:prstGeom prst="rect">
            <a:avLst/>
          </a:prstGeom>
          <a:noFill/>
        </p:spPr>
        <p:txBody>
          <a:bodyPr wrap="square" anchor="t">
            <a:spAutoFit/>
          </a:bodyPr>
          <a:lstStyle/>
          <a:p>
            <a:r>
              <a:rPr lang="en-GB" dirty="0">
                <a:solidFill>
                  <a:srgbClr val="2D373C"/>
                </a:solidFill>
                <a:latin typeface="Aptos"/>
              </a:rPr>
              <a:t>A direct PR pathway without first  the TRT period of 2 years on a 482 visa.</a:t>
            </a:r>
            <a:br>
              <a:rPr lang="en-GB" dirty="0"/>
            </a:br>
            <a:br>
              <a:rPr lang="en-GB" dirty="0"/>
            </a:br>
            <a:r>
              <a:rPr lang="en-GB" dirty="0"/>
              <a:t>Requires a positive skills assessment and relevant work experience of 3 years (post-qualification) full-time or equivalent. </a:t>
            </a:r>
          </a:p>
          <a:p>
            <a:endParaRPr lang="en-GB" dirty="0"/>
          </a:p>
          <a:p>
            <a:r>
              <a:rPr lang="en-GB" dirty="0"/>
              <a:t>Work experience has to be evidenced, e.g., reference letters, payslips etc </a:t>
            </a:r>
          </a:p>
        </p:txBody>
      </p:sp>
      <p:sp>
        <p:nvSpPr>
          <p:cNvPr id="13" name="TextBox 12"/>
          <p:cNvSpPr txBox="1"/>
          <p:nvPr/>
        </p:nvSpPr>
        <p:spPr>
          <a:xfrm>
            <a:off x="1143000" y="5257800"/>
            <a:ext cx="9875520" cy="548640"/>
          </a:xfrm>
          <a:prstGeom prst="rect">
            <a:avLst/>
          </a:prstGeom>
          <a:noFill/>
        </p:spPr>
        <p:txBody>
          <a:bodyPr wrap="square" anchor="t">
            <a:spAutoFit/>
          </a:bodyPr>
          <a:lstStyle/>
          <a:p>
            <a:pPr algn="ctr"/>
            <a:r>
              <a:rPr sz="2000" b="1">
                <a:solidFill>
                  <a:srgbClr val="235F70"/>
                </a:solidFill>
                <a:latin typeface="Aptos"/>
              </a:rPr>
              <a:t>Both pathways require an Australian employer nomination for a genuine ongoing full-time position.</a:t>
            </a:r>
          </a:p>
        </p:txBody>
      </p:sp>
      <p:sp>
        <p:nvSpPr>
          <p:cNvPr id="14" name="TextBox 13"/>
          <p:cNvSpPr txBox="1"/>
          <p:nvPr/>
        </p:nvSpPr>
        <p:spPr>
          <a:xfrm>
            <a:off x="411480" y="6519672"/>
            <a:ext cx="10881360" cy="201168"/>
          </a:xfrm>
          <a:prstGeom prst="rect">
            <a:avLst/>
          </a:prstGeom>
          <a:noFill/>
        </p:spPr>
        <p:txBody>
          <a:bodyPr wrap="square" anchor="t">
            <a:spAutoFit/>
          </a:bodyPr>
          <a:lstStyle/>
          <a:p>
            <a:pPr algn="l"/>
            <a:r>
              <a:rPr sz="900" b="0">
                <a:solidFill>
                  <a:srgbClr val="697378"/>
                </a:solidFill>
                <a:latin typeface="Aptos"/>
              </a:rPr>
              <a:t>AustraliaMigrate Pty Ltd  |  +61 2 9411 6000  |  info@australiamigrate.com</a:t>
            </a:r>
          </a:p>
        </p:txBody>
      </p:sp>
      <p:sp>
        <p:nvSpPr>
          <p:cNvPr id="15" name="TextBox 14"/>
          <p:cNvSpPr txBox="1"/>
          <p:nvPr/>
        </p:nvSpPr>
        <p:spPr>
          <a:xfrm>
            <a:off x="11475720" y="6492240"/>
            <a:ext cx="320040" cy="228600"/>
          </a:xfrm>
          <a:prstGeom prst="rect">
            <a:avLst/>
          </a:prstGeom>
          <a:noFill/>
        </p:spPr>
        <p:txBody>
          <a:bodyPr wrap="square" anchor="t">
            <a:spAutoFit/>
          </a:bodyPr>
          <a:lstStyle/>
          <a:p>
            <a:r>
              <a:t>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58368"/>
          </a:xfrm>
          <a:prstGeom prst="rect">
            <a:avLst/>
          </a:prstGeom>
          <a:solidFill>
            <a:srgbClr val="52B1C5"/>
          </a:solidFill>
          <a:ln>
            <a:solidFill>
              <a:srgbClr val="52B1C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38912" y="118872"/>
            <a:ext cx="11155680" cy="411480"/>
          </a:xfrm>
          <a:prstGeom prst="rect">
            <a:avLst/>
          </a:prstGeom>
          <a:noFill/>
        </p:spPr>
        <p:txBody>
          <a:bodyPr wrap="square" anchor="t">
            <a:spAutoFit/>
          </a:bodyPr>
          <a:lstStyle/>
          <a:p>
            <a:pPr algn="l"/>
            <a:r>
              <a:rPr sz="2700" b="0">
                <a:solidFill>
                  <a:srgbClr val="FFFFFF"/>
                </a:solidFill>
                <a:latin typeface="Aptos"/>
              </a:rPr>
              <a:t>186 TRT: the classic 482 → PR pathway</a:t>
            </a:r>
          </a:p>
        </p:txBody>
      </p:sp>
      <p:sp>
        <p:nvSpPr>
          <p:cNvPr id="4" name="Rectangle 3"/>
          <p:cNvSpPr/>
          <p:nvPr/>
        </p:nvSpPr>
        <p:spPr>
          <a:xfrm>
            <a:off x="1097280" y="2148840"/>
            <a:ext cx="9966960" cy="73152"/>
          </a:xfrm>
          <a:prstGeom prst="rect">
            <a:avLst/>
          </a:prstGeom>
          <a:solidFill>
            <a:srgbClr val="52B1C5"/>
          </a:solidFill>
          <a:ln>
            <a:solidFill>
              <a:srgbClr val="52B1C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1097280" y="1947672"/>
            <a:ext cx="457200" cy="457200"/>
          </a:xfrm>
          <a:prstGeom prst="roundRect">
            <a:avLst/>
          </a:prstGeom>
          <a:solidFill>
            <a:srgbClr val="52B1C5"/>
          </a:solidFill>
          <a:ln>
            <a:solidFill>
              <a:srgbClr val="52B1C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457200" y="2560320"/>
            <a:ext cx="1737360" cy="320040"/>
          </a:xfrm>
          <a:prstGeom prst="rect">
            <a:avLst/>
          </a:prstGeom>
          <a:noFill/>
        </p:spPr>
        <p:txBody>
          <a:bodyPr wrap="square" anchor="t">
            <a:spAutoFit/>
          </a:bodyPr>
          <a:lstStyle/>
          <a:p>
            <a:pPr algn="ctr"/>
            <a:r>
              <a:rPr sz="1700" b="1">
                <a:solidFill>
                  <a:srgbClr val="235F70"/>
                </a:solidFill>
                <a:latin typeface="Aptos"/>
              </a:rPr>
              <a:t>482 GRANTED</a:t>
            </a:r>
          </a:p>
        </p:txBody>
      </p:sp>
      <p:sp>
        <p:nvSpPr>
          <p:cNvPr id="7" name="TextBox 6"/>
          <p:cNvSpPr txBox="1"/>
          <p:nvPr/>
        </p:nvSpPr>
        <p:spPr>
          <a:xfrm>
            <a:off x="137159" y="2971800"/>
            <a:ext cx="2377440" cy="731520"/>
          </a:xfrm>
          <a:prstGeom prst="rect">
            <a:avLst/>
          </a:prstGeom>
          <a:noFill/>
        </p:spPr>
        <p:txBody>
          <a:bodyPr wrap="square" anchor="t">
            <a:spAutoFit/>
          </a:bodyPr>
          <a:lstStyle/>
          <a:p>
            <a:pPr algn="ctr"/>
            <a:r>
              <a:rPr sz="1300" b="0">
                <a:solidFill>
                  <a:srgbClr val="2D373C"/>
                </a:solidFill>
                <a:latin typeface="Aptos"/>
              </a:rPr>
              <a:t>Start eligible sponsored work</a:t>
            </a:r>
          </a:p>
        </p:txBody>
      </p:sp>
      <p:sp>
        <p:nvSpPr>
          <p:cNvPr id="8" name="Rounded Rectangle 7"/>
          <p:cNvSpPr/>
          <p:nvPr/>
        </p:nvSpPr>
        <p:spPr>
          <a:xfrm>
            <a:off x="5120640" y="1947672"/>
            <a:ext cx="457200" cy="457200"/>
          </a:xfrm>
          <a:prstGeom prst="roundRect">
            <a:avLst/>
          </a:prstGeom>
          <a:solidFill>
            <a:srgbClr val="52B1C5"/>
          </a:solidFill>
          <a:ln>
            <a:solidFill>
              <a:srgbClr val="52B1C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4480559" y="2560320"/>
            <a:ext cx="1737360" cy="320040"/>
          </a:xfrm>
          <a:prstGeom prst="rect">
            <a:avLst/>
          </a:prstGeom>
          <a:noFill/>
        </p:spPr>
        <p:txBody>
          <a:bodyPr wrap="square" anchor="t">
            <a:spAutoFit/>
          </a:bodyPr>
          <a:lstStyle/>
          <a:p>
            <a:pPr algn="ctr"/>
            <a:r>
              <a:rPr sz="1700" b="1">
                <a:solidFill>
                  <a:srgbClr val="235F70"/>
                </a:solidFill>
                <a:latin typeface="Aptos"/>
              </a:rPr>
              <a:t>2 YEARS</a:t>
            </a:r>
          </a:p>
        </p:txBody>
      </p:sp>
      <p:sp>
        <p:nvSpPr>
          <p:cNvPr id="10" name="TextBox 9"/>
          <p:cNvSpPr txBox="1"/>
          <p:nvPr/>
        </p:nvSpPr>
        <p:spPr>
          <a:xfrm>
            <a:off x="4160520" y="2971800"/>
            <a:ext cx="2377440" cy="731520"/>
          </a:xfrm>
          <a:prstGeom prst="rect">
            <a:avLst/>
          </a:prstGeom>
          <a:noFill/>
        </p:spPr>
        <p:txBody>
          <a:bodyPr wrap="square" anchor="t">
            <a:spAutoFit/>
          </a:bodyPr>
          <a:lstStyle/>
          <a:p>
            <a:pPr algn="ctr"/>
            <a:r>
              <a:rPr sz="1300" b="0">
                <a:solidFill>
                  <a:srgbClr val="2D373C"/>
                </a:solidFill>
                <a:latin typeface="Aptos"/>
              </a:rPr>
              <a:t>Usually at least 2 years eligible sponsored full-time employment</a:t>
            </a:r>
          </a:p>
        </p:txBody>
      </p:sp>
      <p:sp>
        <p:nvSpPr>
          <p:cNvPr id="11" name="Rounded Rectangle 10"/>
          <p:cNvSpPr/>
          <p:nvPr/>
        </p:nvSpPr>
        <p:spPr>
          <a:xfrm>
            <a:off x="9601200" y="1947672"/>
            <a:ext cx="457200" cy="457200"/>
          </a:xfrm>
          <a:prstGeom prst="roundRect">
            <a:avLst/>
          </a:prstGeom>
          <a:solidFill>
            <a:srgbClr val="52B1C5"/>
          </a:solidFill>
          <a:ln>
            <a:solidFill>
              <a:srgbClr val="52B1C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961120" y="2560320"/>
            <a:ext cx="1737360" cy="320040"/>
          </a:xfrm>
          <a:prstGeom prst="rect">
            <a:avLst/>
          </a:prstGeom>
          <a:noFill/>
        </p:spPr>
        <p:txBody>
          <a:bodyPr wrap="square" anchor="t">
            <a:spAutoFit/>
          </a:bodyPr>
          <a:lstStyle/>
          <a:p>
            <a:pPr algn="ctr"/>
            <a:r>
              <a:rPr sz="1700" b="1">
                <a:solidFill>
                  <a:srgbClr val="235F70"/>
                </a:solidFill>
                <a:latin typeface="Aptos"/>
              </a:rPr>
              <a:t>186 TRT</a:t>
            </a:r>
          </a:p>
        </p:txBody>
      </p:sp>
      <p:sp>
        <p:nvSpPr>
          <p:cNvPr id="13" name="TextBox 12"/>
          <p:cNvSpPr txBox="1"/>
          <p:nvPr/>
        </p:nvSpPr>
        <p:spPr>
          <a:xfrm>
            <a:off x="8641080" y="2971800"/>
            <a:ext cx="2377440" cy="731520"/>
          </a:xfrm>
          <a:prstGeom prst="rect">
            <a:avLst/>
          </a:prstGeom>
          <a:noFill/>
        </p:spPr>
        <p:txBody>
          <a:bodyPr wrap="square" anchor="t">
            <a:spAutoFit/>
          </a:bodyPr>
          <a:lstStyle/>
          <a:p>
            <a:pPr algn="ctr"/>
            <a:r>
              <a:rPr sz="1300" b="0">
                <a:solidFill>
                  <a:srgbClr val="2D373C"/>
                </a:solidFill>
                <a:latin typeface="Aptos"/>
              </a:rPr>
              <a:t>Employer nominates for permanent residence</a:t>
            </a:r>
          </a:p>
        </p:txBody>
      </p:sp>
      <p:sp>
        <p:nvSpPr>
          <p:cNvPr id="14" name="TextBox 13"/>
          <p:cNvSpPr txBox="1"/>
          <p:nvPr/>
        </p:nvSpPr>
        <p:spPr>
          <a:xfrm>
            <a:off x="685800" y="4434840"/>
            <a:ext cx="3657600" cy="365760"/>
          </a:xfrm>
          <a:prstGeom prst="rect">
            <a:avLst/>
          </a:prstGeom>
          <a:noFill/>
        </p:spPr>
        <p:txBody>
          <a:bodyPr wrap="square" anchor="t">
            <a:spAutoFit/>
          </a:bodyPr>
          <a:lstStyle/>
          <a:p>
            <a:pPr algn="l"/>
            <a:r>
              <a:rPr sz="1900" b="1">
                <a:solidFill>
                  <a:srgbClr val="235F70"/>
                </a:solidFill>
                <a:latin typeface="Aptos"/>
              </a:rPr>
              <a:t>Other key applicant issues</a:t>
            </a:r>
          </a:p>
        </p:txBody>
      </p:sp>
      <p:sp>
        <p:nvSpPr>
          <p:cNvPr id="15" name="TextBox 14"/>
          <p:cNvSpPr txBox="1"/>
          <p:nvPr/>
        </p:nvSpPr>
        <p:spPr>
          <a:xfrm>
            <a:off x="777240" y="4846320"/>
            <a:ext cx="5120640" cy="1325880"/>
          </a:xfrm>
          <a:prstGeom prst="rect">
            <a:avLst/>
          </a:prstGeom>
          <a:noFill/>
        </p:spPr>
        <p:txBody>
          <a:bodyPr wrap="square">
            <a:spAutoFit/>
          </a:bodyPr>
          <a:lstStyle/>
          <a:p>
            <a:pPr>
              <a:spcAft>
                <a:spcPts val="600"/>
              </a:spcAft>
              <a:defRPr sz="1500">
                <a:solidFill>
                  <a:srgbClr val="2D373C"/>
                </a:solidFill>
                <a:latin typeface="Aptos"/>
              </a:defRPr>
            </a:pPr>
            <a:r>
              <a:t>• Usually under 45 unless an exemption applies</a:t>
            </a:r>
          </a:p>
          <a:p>
            <a:pPr>
              <a:spcAft>
                <a:spcPts val="600"/>
              </a:spcAft>
              <a:defRPr sz="1500">
                <a:solidFill>
                  <a:srgbClr val="2D373C"/>
                </a:solidFill>
                <a:latin typeface="Aptos"/>
              </a:defRPr>
            </a:pPr>
            <a:r>
              <a:t>• Competent English / applicable exemption</a:t>
            </a:r>
          </a:p>
          <a:p>
            <a:pPr>
              <a:spcAft>
                <a:spcPts val="600"/>
              </a:spcAft>
              <a:defRPr sz="1500">
                <a:solidFill>
                  <a:srgbClr val="2D373C"/>
                </a:solidFill>
                <a:latin typeface="Aptos"/>
              </a:defRPr>
            </a:pPr>
            <a:r>
              <a:t>• Health and character requirements</a:t>
            </a:r>
          </a:p>
          <a:p>
            <a:pPr>
              <a:spcAft>
                <a:spcPts val="600"/>
              </a:spcAft>
              <a:defRPr sz="1500">
                <a:solidFill>
                  <a:srgbClr val="2D373C"/>
                </a:solidFill>
                <a:latin typeface="Aptos"/>
              </a:defRPr>
            </a:pPr>
            <a:r>
              <a:t>• Correct visa / bridging visa status at application</a:t>
            </a:r>
          </a:p>
        </p:txBody>
      </p:sp>
      <p:sp>
        <p:nvSpPr>
          <p:cNvPr id="16" name="TextBox 15"/>
          <p:cNvSpPr txBox="1"/>
          <p:nvPr/>
        </p:nvSpPr>
        <p:spPr>
          <a:xfrm>
            <a:off x="6583680" y="4434840"/>
            <a:ext cx="3200400" cy="365760"/>
          </a:xfrm>
          <a:prstGeom prst="rect">
            <a:avLst/>
          </a:prstGeom>
          <a:noFill/>
        </p:spPr>
        <p:txBody>
          <a:bodyPr wrap="square" anchor="t">
            <a:spAutoFit/>
          </a:bodyPr>
          <a:lstStyle/>
          <a:p>
            <a:pPr algn="l"/>
            <a:r>
              <a:rPr sz="1900" b="1">
                <a:solidFill>
                  <a:srgbClr val="235F70"/>
                </a:solidFill>
                <a:latin typeface="Aptos"/>
              </a:rPr>
              <a:t>Employer side</a:t>
            </a:r>
          </a:p>
        </p:txBody>
      </p:sp>
      <p:sp>
        <p:nvSpPr>
          <p:cNvPr id="17" name="TextBox 16"/>
          <p:cNvSpPr txBox="1"/>
          <p:nvPr/>
        </p:nvSpPr>
        <p:spPr>
          <a:xfrm>
            <a:off x="6675120" y="4846320"/>
            <a:ext cx="4663440" cy="1325880"/>
          </a:xfrm>
          <a:prstGeom prst="rect">
            <a:avLst/>
          </a:prstGeom>
          <a:noFill/>
        </p:spPr>
        <p:txBody>
          <a:bodyPr wrap="square">
            <a:spAutoFit/>
          </a:bodyPr>
          <a:lstStyle/>
          <a:p>
            <a:pPr>
              <a:spcAft>
                <a:spcPts val="600"/>
              </a:spcAft>
              <a:defRPr sz="1500">
                <a:solidFill>
                  <a:srgbClr val="2D373C"/>
                </a:solidFill>
                <a:latin typeface="Aptos"/>
              </a:defRPr>
            </a:pPr>
            <a:r>
              <a:t>• Genuine full-time position</a:t>
            </a:r>
          </a:p>
          <a:p>
            <a:pPr>
              <a:spcAft>
                <a:spcPts val="600"/>
              </a:spcAft>
              <a:defRPr sz="1500">
                <a:solidFill>
                  <a:srgbClr val="2D373C"/>
                </a:solidFill>
                <a:latin typeface="Aptos"/>
              </a:defRPr>
            </a:pPr>
            <a:r>
              <a:t>• Employment intended for at least 2 years after grant</a:t>
            </a:r>
          </a:p>
          <a:p>
            <a:pPr>
              <a:spcAft>
                <a:spcPts val="600"/>
              </a:spcAft>
              <a:defRPr sz="1500">
                <a:solidFill>
                  <a:srgbClr val="2D373C"/>
                </a:solidFill>
                <a:latin typeface="Aptos"/>
              </a:defRPr>
            </a:pPr>
            <a:r>
              <a:t>• Market salary / applicable threshold</a:t>
            </a:r>
          </a:p>
          <a:p>
            <a:pPr>
              <a:spcAft>
                <a:spcPts val="600"/>
              </a:spcAft>
              <a:defRPr sz="1500">
                <a:solidFill>
                  <a:srgbClr val="2D373C"/>
                </a:solidFill>
                <a:latin typeface="Aptos"/>
              </a:defRPr>
            </a:pPr>
            <a:r>
              <a:t>• SAF levy and nomination evidence</a:t>
            </a:r>
          </a:p>
        </p:txBody>
      </p:sp>
      <p:sp>
        <p:nvSpPr>
          <p:cNvPr id="18" name="TextBox 17"/>
          <p:cNvSpPr txBox="1"/>
          <p:nvPr/>
        </p:nvSpPr>
        <p:spPr>
          <a:xfrm>
            <a:off x="411480" y="6519672"/>
            <a:ext cx="10881360" cy="201168"/>
          </a:xfrm>
          <a:prstGeom prst="rect">
            <a:avLst/>
          </a:prstGeom>
          <a:noFill/>
        </p:spPr>
        <p:txBody>
          <a:bodyPr wrap="square" anchor="t">
            <a:spAutoFit/>
          </a:bodyPr>
          <a:lstStyle/>
          <a:p>
            <a:pPr algn="l"/>
            <a:r>
              <a:rPr sz="900" b="0">
                <a:solidFill>
                  <a:srgbClr val="697378"/>
                </a:solidFill>
                <a:latin typeface="Aptos"/>
              </a:rPr>
              <a:t>AustraliaMigrate Pty Ltd  |  +61 2 9411 6000  |  info@australiamigrate.com</a:t>
            </a:r>
          </a:p>
        </p:txBody>
      </p:sp>
      <p:sp>
        <p:nvSpPr>
          <p:cNvPr id="19" name="TextBox 18"/>
          <p:cNvSpPr txBox="1"/>
          <p:nvPr/>
        </p:nvSpPr>
        <p:spPr>
          <a:xfrm>
            <a:off x="11475720" y="6492240"/>
            <a:ext cx="320040" cy="228600"/>
          </a:xfrm>
          <a:prstGeom prst="rect">
            <a:avLst/>
          </a:prstGeom>
          <a:noFill/>
        </p:spPr>
        <p:txBody>
          <a:bodyPr wrap="square" anchor="t">
            <a:spAutoFit/>
          </a:bodyPr>
          <a:lstStyle/>
          <a:p>
            <a:r>
              <a:t>13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58368"/>
          </a:xfrm>
          <a:prstGeom prst="rect">
            <a:avLst/>
          </a:prstGeom>
          <a:solidFill>
            <a:srgbClr val="52B1C5"/>
          </a:solidFill>
          <a:ln>
            <a:solidFill>
              <a:srgbClr val="52B1C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38912" y="118872"/>
            <a:ext cx="11155680" cy="411480"/>
          </a:xfrm>
          <a:prstGeom prst="rect">
            <a:avLst/>
          </a:prstGeom>
          <a:noFill/>
        </p:spPr>
        <p:txBody>
          <a:bodyPr wrap="square" anchor="t">
            <a:spAutoFit/>
          </a:bodyPr>
          <a:lstStyle/>
          <a:p>
            <a:pPr algn="l"/>
            <a:r>
              <a:rPr sz="2700" b="0">
                <a:solidFill>
                  <a:srgbClr val="FFFFFF"/>
                </a:solidFill>
                <a:latin typeface="Aptos"/>
              </a:rPr>
              <a:t>186 Direct Entry: experience &amp; skills assessment</a:t>
            </a:r>
          </a:p>
        </p:txBody>
      </p:sp>
      <p:sp>
        <p:nvSpPr>
          <p:cNvPr id="4" name="Rounded Rectangle 3"/>
          <p:cNvSpPr/>
          <p:nvPr/>
        </p:nvSpPr>
        <p:spPr>
          <a:xfrm>
            <a:off x="548640" y="1234440"/>
            <a:ext cx="3520440" cy="2240280"/>
          </a:xfrm>
          <a:prstGeom prst="roundRect">
            <a:avLst/>
          </a:prstGeom>
          <a:solidFill>
            <a:srgbClr val="FFFFFF"/>
          </a:solidFill>
          <a:ln>
            <a:solidFill>
              <a:srgbClr val="DCEFF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548640" y="1234440"/>
            <a:ext cx="73152" cy="1828800"/>
          </a:xfrm>
          <a:prstGeom prst="rect">
            <a:avLst/>
          </a:prstGeom>
          <a:solidFill>
            <a:srgbClr val="009EDA"/>
          </a:solidFill>
          <a:ln>
            <a:solidFill>
              <a:srgbClr val="009ED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49808" y="1399032"/>
            <a:ext cx="3136392" cy="329184"/>
          </a:xfrm>
          <a:prstGeom prst="rect">
            <a:avLst/>
          </a:prstGeom>
          <a:noFill/>
        </p:spPr>
        <p:txBody>
          <a:bodyPr wrap="square" anchor="t">
            <a:spAutoFit/>
          </a:bodyPr>
          <a:lstStyle/>
          <a:p>
            <a:pPr algn="l"/>
            <a:r>
              <a:rPr sz="1800" b="1">
                <a:solidFill>
                  <a:srgbClr val="235F70"/>
                </a:solidFill>
                <a:latin typeface="Aptos"/>
              </a:rPr>
              <a:t>Skills assessment</a:t>
            </a:r>
          </a:p>
        </p:txBody>
      </p:sp>
      <p:sp>
        <p:nvSpPr>
          <p:cNvPr id="7" name="TextBox 6"/>
          <p:cNvSpPr txBox="1"/>
          <p:nvPr/>
        </p:nvSpPr>
        <p:spPr>
          <a:xfrm>
            <a:off x="749808" y="1856232"/>
            <a:ext cx="3136392" cy="1323439"/>
          </a:xfrm>
          <a:prstGeom prst="rect">
            <a:avLst/>
          </a:prstGeom>
          <a:noFill/>
        </p:spPr>
        <p:txBody>
          <a:bodyPr wrap="square" anchor="t">
            <a:spAutoFit/>
          </a:bodyPr>
          <a:lstStyle/>
          <a:p>
            <a:pPr algn="l"/>
            <a:r>
              <a:rPr sz="1600" b="0" dirty="0">
                <a:solidFill>
                  <a:srgbClr val="2D373C"/>
                </a:solidFill>
                <a:latin typeface="Aptos"/>
              </a:rPr>
              <a:t>A positive skills assessment is required. </a:t>
            </a:r>
            <a:endParaRPr lang="en-AU" sz="1600" b="0" dirty="0">
              <a:solidFill>
                <a:srgbClr val="2D373C"/>
              </a:solidFill>
              <a:latin typeface="Aptos"/>
            </a:endParaRPr>
          </a:p>
          <a:p>
            <a:pPr algn="l"/>
            <a:endParaRPr lang="en-AU" sz="1600" dirty="0">
              <a:solidFill>
                <a:srgbClr val="2D373C"/>
              </a:solidFill>
              <a:latin typeface="Aptos"/>
            </a:endParaRPr>
          </a:p>
          <a:p>
            <a:pPr algn="l"/>
            <a:r>
              <a:rPr lang="en-AU" sz="1600" dirty="0">
                <a:solidFill>
                  <a:srgbClr val="2D373C"/>
                </a:solidFill>
                <a:latin typeface="Aptos"/>
              </a:rPr>
              <a:t>Chefs and Cooks – TRA, VETASSESS, ATTC</a:t>
            </a:r>
          </a:p>
        </p:txBody>
      </p:sp>
      <p:sp>
        <p:nvSpPr>
          <p:cNvPr id="8" name="Rounded Rectangle 7"/>
          <p:cNvSpPr/>
          <p:nvPr/>
        </p:nvSpPr>
        <p:spPr>
          <a:xfrm>
            <a:off x="4325112" y="1234440"/>
            <a:ext cx="3520440" cy="2240280"/>
          </a:xfrm>
          <a:prstGeom prst="roundRect">
            <a:avLst/>
          </a:prstGeom>
          <a:solidFill>
            <a:srgbClr val="FFFFFF"/>
          </a:solidFill>
          <a:ln>
            <a:solidFill>
              <a:srgbClr val="DCEFF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4325112" y="1234440"/>
            <a:ext cx="73152" cy="1828800"/>
          </a:xfrm>
          <a:prstGeom prst="rect">
            <a:avLst/>
          </a:prstGeom>
          <a:solidFill>
            <a:srgbClr val="52B1C5"/>
          </a:solidFill>
          <a:ln>
            <a:solidFill>
              <a:srgbClr val="52B1C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4526280" y="1399032"/>
            <a:ext cx="3136392" cy="329184"/>
          </a:xfrm>
          <a:prstGeom prst="rect">
            <a:avLst/>
          </a:prstGeom>
          <a:noFill/>
        </p:spPr>
        <p:txBody>
          <a:bodyPr wrap="square" anchor="t">
            <a:spAutoFit/>
          </a:bodyPr>
          <a:lstStyle/>
          <a:p>
            <a:pPr algn="l"/>
            <a:r>
              <a:rPr sz="1800" b="1">
                <a:solidFill>
                  <a:srgbClr val="235F70"/>
                </a:solidFill>
                <a:latin typeface="Aptos"/>
              </a:rPr>
              <a:t>Work experience</a:t>
            </a:r>
          </a:p>
        </p:txBody>
      </p:sp>
      <p:sp>
        <p:nvSpPr>
          <p:cNvPr id="11" name="TextBox 10"/>
          <p:cNvSpPr txBox="1"/>
          <p:nvPr/>
        </p:nvSpPr>
        <p:spPr>
          <a:xfrm>
            <a:off x="4526280" y="1856232"/>
            <a:ext cx="3319272" cy="830997"/>
          </a:xfrm>
          <a:prstGeom prst="rect">
            <a:avLst/>
          </a:prstGeom>
          <a:noFill/>
        </p:spPr>
        <p:txBody>
          <a:bodyPr wrap="square" anchor="t">
            <a:spAutoFit/>
          </a:bodyPr>
          <a:lstStyle/>
          <a:p>
            <a:pPr algn="l"/>
            <a:r>
              <a:rPr sz="1600" b="0" dirty="0">
                <a:solidFill>
                  <a:srgbClr val="2D373C"/>
                </a:solidFill>
                <a:latin typeface="Aptos"/>
              </a:rPr>
              <a:t>Direct Entry requires at least 3 years of relevant work experience at the required skill level</a:t>
            </a:r>
            <a:r>
              <a:rPr lang="en-AU" sz="1600" b="0" dirty="0">
                <a:solidFill>
                  <a:srgbClr val="2D373C"/>
                </a:solidFill>
                <a:latin typeface="Aptos"/>
              </a:rPr>
              <a:t>, post-qualification</a:t>
            </a:r>
            <a:r>
              <a:rPr sz="1600" b="0" dirty="0">
                <a:solidFill>
                  <a:srgbClr val="2D373C"/>
                </a:solidFill>
                <a:latin typeface="Aptos"/>
              </a:rPr>
              <a:t>. </a:t>
            </a:r>
          </a:p>
        </p:txBody>
      </p:sp>
      <p:sp>
        <p:nvSpPr>
          <p:cNvPr id="12" name="Rounded Rectangle 11"/>
          <p:cNvSpPr/>
          <p:nvPr/>
        </p:nvSpPr>
        <p:spPr>
          <a:xfrm>
            <a:off x="8101583" y="1234440"/>
            <a:ext cx="3520440" cy="2240280"/>
          </a:xfrm>
          <a:prstGeom prst="roundRect">
            <a:avLst/>
          </a:prstGeom>
          <a:solidFill>
            <a:srgbClr val="FFFFFF"/>
          </a:solidFill>
          <a:ln>
            <a:solidFill>
              <a:srgbClr val="DCEFF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8101583" y="1234440"/>
            <a:ext cx="73152" cy="1828800"/>
          </a:xfrm>
          <a:prstGeom prst="rect">
            <a:avLst/>
          </a:prstGeom>
          <a:solidFill>
            <a:srgbClr val="64B241"/>
          </a:solidFill>
          <a:ln>
            <a:solidFill>
              <a:srgbClr val="64B24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8302752" y="1399032"/>
            <a:ext cx="3136392" cy="329184"/>
          </a:xfrm>
          <a:prstGeom prst="rect">
            <a:avLst/>
          </a:prstGeom>
          <a:noFill/>
        </p:spPr>
        <p:txBody>
          <a:bodyPr wrap="square" anchor="t">
            <a:spAutoFit/>
          </a:bodyPr>
          <a:lstStyle/>
          <a:p>
            <a:pPr algn="l"/>
            <a:r>
              <a:rPr sz="1800" b="1">
                <a:solidFill>
                  <a:srgbClr val="235F70"/>
                </a:solidFill>
                <a:latin typeface="Aptos"/>
              </a:rPr>
              <a:t>Occupation eligibility</a:t>
            </a:r>
          </a:p>
        </p:txBody>
      </p:sp>
      <p:sp>
        <p:nvSpPr>
          <p:cNvPr id="15" name="TextBox 14"/>
          <p:cNvSpPr txBox="1"/>
          <p:nvPr/>
        </p:nvSpPr>
        <p:spPr>
          <a:xfrm>
            <a:off x="8302752" y="1856232"/>
            <a:ext cx="3136392" cy="1323439"/>
          </a:xfrm>
          <a:prstGeom prst="rect">
            <a:avLst/>
          </a:prstGeom>
          <a:noFill/>
        </p:spPr>
        <p:txBody>
          <a:bodyPr wrap="square" anchor="t">
            <a:spAutoFit/>
          </a:bodyPr>
          <a:lstStyle/>
          <a:p>
            <a:pPr algn="l"/>
            <a:r>
              <a:rPr sz="1600" b="0" dirty="0">
                <a:solidFill>
                  <a:srgbClr val="2D373C"/>
                </a:solidFill>
                <a:latin typeface="Aptos"/>
              </a:rPr>
              <a:t>The nominated occupation must be eligible for the Direct Entry stream and any applicable caveats must be checked</a:t>
            </a:r>
            <a:r>
              <a:rPr lang="en-AU" sz="1600" b="0" dirty="0">
                <a:solidFill>
                  <a:srgbClr val="2D373C"/>
                </a:solidFill>
                <a:latin typeface="Aptos"/>
              </a:rPr>
              <a:t> (limited service restaurant)</a:t>
            </a:r>
            <a:r>
              <a:rPr sz="1600" b="0" dirty="0">
                <a:solidFill>
                  <a:srgbClr val="2D373C"/>
                </a:solidFill>
                <a:latin typeface="Aptos"/>
              </a:rPr>
              <a:t>.</a:t>
            </a:r>
          </a:p>
        </p:txBody>
      </p:sp>
      <p:sp>
        <p:nvSpPr>
          <p:cNvPr id="18" name="TextBox 17"/>
          <p:cNvSpPr txBox="1"/>
          <p:nvPr/>
        </p:nvSpPr>
        <p:spPr>
          <a:xfrm>
            <a:off x="1463040" y="5532120"/>
            <a:ext cx="9326880" cy="502920"/>
          </a:xfrm>
          <a:prstGeom prst="rect">
            <a:avLst/>
          </a:prstGeom>
          <a:noFill/>
        </p:spPr>
        <p:txBody>
          <a:bodyPr wrap="square" anchor="t">
            <a:spAutoFit/>
          </a:bodyPr>
          <a:lstStyle/>
          <a:p>
            <a:pPr algn="ctr"/>
            <a:r>
              <a:rPr sz="2000" b="1">
                <a:solidFill>
                  <a:srgbClr val="EFA03F"/>
                </a:solidFill>
                <a:latin typeface="Aptos"/>
              </a:rPr>
              <a:t>Check the skills assessment strategy before promising a direct PR pathway.</a:t>
            </a:r>
          </a:p>
        </p:txBody>
      </p:sp>
      <p:sp>
        <p:nvSpPr>
          <p:cNvPr id="19" name="TextBox 18"/>
          <p:cNvSpPr txBox="1"/>
          <p:nvPr/>
        </p:nvSpPr>
        <p:spPr>
          <a:xfrm>
            <a:off x="411480" y="6519672"/>
            <a:ext cx="10881360" cy="201168"/>
          </a:xfrm>
          <a:prstGeom prst="rect">
            <a:avLst/>
          </a:prstGeom>
          <a:noFill/>
        </p:spPr>
        <p:txBody>
          <a:bodyPr wrap="square" anchor="t">
            <a:spAutoFit/>
          </a:bodyPr>
          <a:lstStyle/>
          <a:p>
            <a:pPr algn="l"/>
            <a:r>
              <a:rPr sz="900" b="0">
                <a:solidFill>
                  <a:srgbClr val="697378"/>
                </a:solidFill>
                <a:latin typeface="Aptos"/>
              </a:rPr>
              <a:t>AustraliaMigrate Pty Ltd  |  +61 2 9411 6000  |  info@australiamigrate.com</a:t>
            </a:r>
          </a:p>
        </p:txBody>
      </p:sp>
      <p:sp>
        <p:nvSpPr>
          <p:cNvPr id="20" name="TextBox 19"/>
          <p:cNvSpPr txBox="1"/>
          <p:nvPr/>
        </p:nvSpPr>
        <p:spPr>
          <a:xfrm>
            <a:off x="11475720" y="6492240"/>
            <a:ext cx="320040" cy="228600"/>
          </a:xfrm>
          <a:prstGeom prst="rect">
            <a:avLst/>
          </a:prstGeom>
          <a:noFill/>
        </p:spPr>
        <p:txBody>
          <a:bodyPr wrap="square" anchor="t">
            <a:spAutoFit/>
          </a:bodyPr>
          <a:lstStyle/>
          <a:p>
            <a:r>
              <a:t>14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58368"/>
          </a:xfrm>
          <a:prstGeom prst="rect">
            <a:avLst/>
          </a:prstGeom>
          <a:solidFill>
            <a:srgbClr val="52B1C5"/>
          </a:solidFill>
          <a:ln>
            <a:solidFill>
              <a:srgbClr val="52B1C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38912" y="118872"/>
            <a:ext cx="11155680" cy="411480"/>
          </a:xfrm>
          <a:prstGeom prst="rect">
            <a:avLst/>
          </a:prstGeom>
          <a:noFill/>
        </p:spPr>
        <p:txBody>
          <a:bodyPr wrap="square" anchor="t">
            <a:spAutoFit/>
          </a:bodyPr>
          <a:lstStyle/>
          <a:p>
            <a:pPr algn="l"/>
            <a:r>
              <a:rPr sz="2700" b="0">
                <a:solidFill>
                  <a:srgbClr val="FFFFFF"/>
                </a:solidFill>
                <a:latin typeface="Aptos"/>
              </a:rPr>
              <a:t>Common restaurant scenarios</a:t>
            </a:r>
          </a:p>
        </p:txBody>
      </p:sp>
      <p:sp>
        <p:nvSpPr>
          <p:cNvPr id="4" name="Rounded Rectangle 3"/>
          <p:cNvSpPr/>
          <p:nvPr/>
        </p:nvSpPr>
        <p:spPr>
          <a:xfrm>
            <a:off x="594360" y="1143000"/>
            <a:ext cx="10972800" cy="987552"/>
          </a:xfrm>
          <a:prstGeom prst="roundRect">
            <a:avLst/>
          </a:prstGeom>
          <a:solidFill>
            <a:srgbClr val="F0F8FA"/>
          </a:solidFill>
          <a:ln>
            <a:solidFill>
              <a:srgbClr val="DCEFF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822960" y="1280160"/>
            <a:ext cx="4069080" cy="584775"/>
          </a:xfrm>
          <a:prstGeom prst="rect">
            <a:avLst/>
          </a:prstGeom>
          <a:noFill/>
        </p:spPr>
        <p:txBody>
          <a:bodyPr wrap="square" anchor="t">
            <a:spAutoFit/>
          </a:bodyPr>
          <a:lstStyle/>
          <a:p>
            <a:pPr algn="l"/>
            <a:r>
              <a:rPr sz="1600" b="1" dirty="0">
                <a:solidFill>
                  <a:srgbClr val="235F70"/>
                </a:solidFill>
                <a:latin typeface="Aptos"/>
              </a:rPr>
              <a:t>“My chef has </a:t>
            </a:r>
            <a:r>
              <a:rPr lang="en-AU" sz="1600" b="1" dirty="0">
                <a:solidFill>
                  <a:srgbClr val="235F70"/>
                </a:solidFill>
                <a:latin typeface="Aptos"/>
              </a:rPr>
              <a:t>3</a:t>
            </a:r>
            <a:r>
              <a:rPr sz="1600" b="1" dirty="0">
                <a:solidFill>
                  <a:srgbClr val="235F70"/>
                </a:solidFill>
                <a:latin typeface="Aptos"/>
              </a:rPr>
              <a:t> years’ experience but no formal qualification.”</a:t>
            </a:r>
          </a:p>
        </p:txBody>
      </p:sp>
      <p:sp>
        <p:nvSpPr>
          <p:cNvPr id="6" name="TextBox 5"/>
          <p:cNvSpPr txBox="1"/>
          <p:nvPr/>
        </p:nvSpPr>
        <p:spPr>
          <a:xfrm>
            <a:off x="5029200" y="1280160"/>
            <a:ext cx="6263640" cy="784830"/>
          </a:xfrm>
          <a:prstGeom prst="rect">
            <a:avLst/>
          </a:prstGeom>
          <a:noFill/>
        </p:spPr>
        <p:txBody>
          <a:bodyPr wrap="square" anchor="t">
            <a:spAutoFit/>
          </a:bodyPr>
          <a:lstStyle/>
          <a:p>
            <a:pPr algn="l"/>
            <a:r>
              <a:rPr sz="1500" b="0" dirty="0">
                <a:solidFill>
                  <a:srgbClr val="2D373C"/>
                </a:solidFill>
                <a:latin typeface="Aptos"/>
              </a:rPr>
              <a:t>Potentially workable for 482 depending on </a:t>
            </a:r>
            <a:r>
              <a:rPr lang="en-AU" sz="1500" b="0" dirty="0">
                <a:solidFill>
                  <a:srgbClr val="2D373C"/>
                </a:solidFill>
                <a:latin typeface="Aptos"/>
              </a:rPr>
              <a:t>nationality</a:t>
            </a:r>
            <a:r>
              <a:rPr lang="en-AU" sz="1500" dirty="0">
                <a:solidFill>
                  <a:srgbClr val="2D373C"/>
                </a:solidFill>
                <a:latin typeface="Aptos"/>
              </a:rPr>
              <a:t> - </a:t>
            </a:r>
            <a:r>
              <a:rPr sz="1500" b="0" dirty="0">
                <a:solidFill>
                  <a:srgbClr val="2D373C"/>
                </a:solidFill>
                <a:latin typeface="Aptos"/>
              </a:rPr>
              <a:t>skills-assessment </a:t>
            </a:r>
            <a:r>
              <a:rPr lang="en-AU" sz="1500" b="0" dirty="0">
                <a:solidFill>
                  <a:srgbClr val="2D373C"/>
                </a:solidFill>
                <a:latin typeface="Aptos"/>
              </a:rPr>
              <a:t>may be required</a:t>
            </a:r>
            <a:r>
              <a:rPr sz="1500" b="0" dirty="0">
                <a:solidFill>
                  <a:srgbClr val="2D373C"/>
                </a:solidFill>
                <a:latin typeface="Aptos"/>
              </a:rPr>
              <a:t>.</a:t>
            </a:r>
            <a:r>
              <a:rPr lang="en-AU" sz="1500" b="0" dirty="0">
                <a:solidFill>
                  <a:srgbClr val="2D373C"/>
                </a:solidFill>
                <a:latin typeface="Aptos"/>
              </a:rPr>
              <a:t> 3 years full-time experience generally from European countries, where no skill assessment required.</a:t>
            </a:r>
            <a:endParaRPr sz="1500" b="0" dirty="0">
              <a:solidFill>
                <a:srgbClr val="2D373C"/>
              </a:solidFill>
              <a:latin typeface="Aptos"/>
            </a:endParaRPr>
          </a:p>
        </p:txBody>
      </p:sp>
      <p:sp>
        <p:nvSpPr>
          <p:cNvPr id="7" name="Rounded Rectangle 6"/>
          <p:cNvSpPr/>
          <p:nvPr/>
        </p:nvSpPr>
        <p:spPr>
          <a:xfrm>
            <a:off x="594360" y="2377440"/>
            <a:ext cx="10972800" cy="987552"/>
          </a:xfrm>
          <a:prstGeom prst="roundRect">
            <a:avLst/>
          </a:prstGeom>
          <a:solidFill>
            <a:srgbClr val="FFFFFF"/>
          </a:solidFill>
          <a:ln>
            <a:solidFill>
              <a:srgbClr val="DCEFF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22960" y="2514600"/>
            <a:ext cx="4069080" cy="621792"/>
          </a:xfrm>
          <a:prstGeom prst="rect">
            <a:avLst/>
          </a:prstGeom>
          <a:noFill/>
        </p:spPr>
        <p:txBody>
          <a:bodyPr wrap="square" anchor="t">
            <a:spAutoFit/>
          </a:bodyPr>
          <a:lstStyle/>
          <a:p>
            <a:pPr algn="l"/>
            <a:r>
              <a:rPr sz="1600" b="1">
                <a:solidFill>
                  <a:srgbClr val="235F70"/>
                </a:solidFill>
                <a:latin typeface="Aptos"/>
              </a:rPr>
              <a:t>“My restaurant only opened recently.”</a:t>
            </a:r>
          </a:p>
        </p:txBody>
      </p:sp>
      <p:sp>
        <p:nvSpPr>
          <p:cNvPr id="9" name="TextBox 8"/>
          <p:cNvSpPr txBox="1"/>
          <p:nvPr/>
        </p:nvSpPr>
        <p:spPr>
          <a:xfrm>
            <a:off x="4983480" y="2514600"/>
            <a:ext cx="6263640" cy="640080"/>
          </a:xfrm>
          <a:prstGeom prst="rect">
            <a:avLst/>
          </a:prstGeom>
          <a:noFill/>
        </p:spPr>
        <p:txBody>
          <a:bodyPr wrap="square" anchor="t">
            <a:spAutoFit/>
          </a:bodyPr>
          <a:lstStyle/>
          <a:p>
            <a:pPr algn="l"/>
            <a:r>
              <a:rPr sz="1500" b="0">
                <a:solidFill>
                  <a:srgbClr val="2D373C"/>
                </a:solidFill>
                <a:latin typeface="Aptos"/>
              </a:rPr>
              <a:t>Not automatically excluded. Expect closer attention to trading evidence, staffing, genuine need and capacity to pay.</a:t>
            </a:r>
          </a:p>
        </p:txBody>
      </p:sp>
      <p:sp>
        <p:nvSpPr>
          <p:cNvPr id="10" name="Rounded Rectangle 9"/>
          <p:cNvSpPr/>
          <p:nvPr/>
        </p:nvSpPr>
        <p:spPr>
          <a:xfrm>
            <a:off x="594360" y="3611880"/>
            <a:ext cx="10972800" cy="987552"/>
          </a:xfrm>
          <a:prstGeom prst="roundRect">
            <a:avLst/>
          </a:prstGeom>
          <a:solidFill>
            <a:srgbClr val="F0F8FA"/>
          </a:solidFill>
          <a:ln>
            <a:solidFill>
              <a:srgbClr val="DCEFF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822960" y="3749039"/>
            <a:ext cx="4069080" cy="621792"/>
          </a:xfrm>
          <a:prstGeom prst="rect">
            <a:avLst/>
          </a:prstGeom>
          <a:noFill/>
        </p:spPr>
        <p:txBody>
          <a:bodyPr wrap="square" anchor="t">
            <a:spAutoFit/>
          </a:bodyPr>
          <a:lstStyle/>
          <a:p>
            <a:pPr algn="l"/>
            <a:r>
              <a:rPr sz="1600" b="1">
                <a:solidFill>
                  <a:srgbClr val="235F70"/>
                </a:solidFill>
                <a:latin typeface="Aptos"/>
              </a:rPr>
              <a:t>“My employee is on a Working Holiday visa.”</a:t>
            </a:r>
          </a:p>
        </p:txBody>
      </p:sp>
      <p:sp>
        <p:nvSpPr>
          <p:cNvPr id="12" name="TextBox 11"/>
          <p:cNvSpPr txBox="1"/>
          <p:nvPr/>
        </p:nvSpPr>
        <p:spPr>
          <a:xfrm>
            <a:off x="4983480" y="3749039"/>
            <a:ext cx="6263640" cy="640080"/>
          </a:xfrm>
          <a:prstGeom prst="rect">
            <a:avLst/>
          </a:prstGeom>
          <a:noFill/>
        </p:spPr>
        <p:txBody>
          <a:bodyPr wrap="square" anchor="t">
            <a:spAutoFit/>
          </a:bodyPr>
          <a:lstStyle/>
          <a:p>
            <a:pPr algn="l"/>
            <a:r>
              <a:rPr sz="1500" b="0">
                <a:solidFill>
                  <a:srgbClr val="2D373C"/>
                </a:solidFill>
                <a:latin typeface="Aptos"/>
              </a:rPr>
              <a:t>A 482 pathway may be possible if the worker and position meet the requirements. Timing and current visa conditions should be checked.</a:t>
            </a:r>
          </a:p>
        </p:txBody>
      </p:sp>
      <p:sp>
        <p:nvSpPr>
          <p:cNvPr id="13" name="Rounded Rectangle 12"/>
          <p:cNvSpPr/>
          <p:nvPr/>
        </p:nvSpPr>
        <p:spPr>
          <a:xfrm>
            <a:off x="594360" y="4846320"/>
            <a:ext cx="10972800" cy="987552"/>
          </a:xfrm>
          <a:prstGeom prst="roundRect">
            <a:avLst/>
          </a:prstGeom>
          <a:solidFill>
            <a:srgbClr val="FFFFFF"/>
          </a:solidFill>
          <a:ln>
            <a:solidFill>
              <a:srgbClr val="DCEFF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822960" y="4983480"/>
            <a:ext cx="4069080" cy="621792"/>
          </a:xfrm>
          <a:prstGeom prst="rect">
            <a:avLst/>
          </a:prstGeom>
          <a:noFill/>
        </p:spPr>
        <p:txBody>
          <a:bodyPr wrap="square" anchor="t">
            <a:spAutoFit/>
          </a:bodyPr>
          <a:lstStyle/>
          <a:p>
            <a:pPr algn="l"/>
            <a:r>
              <a:rPr sz="1600" b="1">
                <a:solidFill>
                  <a:srgbClr val="235F70"/>
                </a:solidFill>
                <a:latin typeface="Aptos"/>
              </a:rPr>
              <a:t>“Can I sponsor someone straight for PR?”</a:t>
            </a:r>
          </a:p>
        </p:txBody>
      </p:sp>
      <p:sp>
        <p:nvSpPr>
          <p:cNvPr id="15" name="TextBox 14"/>
          <p:cNvSpPr txBox="1"/>
          <p:nvPr/>
        </p:nvSpPr>
        <p:spPr>
          <a:xfrm>
            <a:off x="4983480" y="4983480"/>
            <a:ext cx="6263640" cy="784830"/>
          </a:xfrm>
          <a:prstGeom prst="rect">
            <a:avLst/>
          </a:prstGeom>
          <a:noFill/>
        </p:spPr>
        <p:txBody>
          <a:bodyPr wrap="square" anchor="t">
            <a:spAutoFit/>
          </a:bodyPr>
          <a:lstStyle/>
          <a:p>
            <a:pPr algn="l"/>
            <a:r>
              <a:rPr lang="en-AU" sz="1500" dirty="0">
                <a:solidFill>
                  <a:srgbClr val="2D373C"/>
                </a:solidFill>
                <a:latin typeface="Aptos"/>
              </a:rPr>
              <a:t>Yes</a:t>
            </a:r>
            <a:r>
              <a:rPr sz="1500" b="0" dirty="0">
                <a:solidFill>
                  <a:srgbClr val="2D373C"/>
                </a:solidFill>
                <a:latin typeface="Aptos"/>
              </a:rPr>
              <a:t> through 186 Direct Entry if the occupation, skills assessment, experience, age, English and employer nomination requirements are met.</a:t>
            </a:r>
            <a:r>
              <a:rPr lang="en-AU" sz="1500" b="0" dirty="0">
                <a:solidFill>
                  <a:srgbClr val="2D373C"/>
                </a:solidFill>
                <a:latin typeface="Aptos"/>
              </a:rPr>
              <a:t> Not advisable as usually does not work out if skip 482.</a:t>
            </a:r>
            <a:endParaRPr sz="1500" b="0" dirty="0">
              <a:solidFill>
                <a:srgbClr val="2D373C"/>
              </a:solidFill>
              <a:latin typeface="Aptos"/>
            </a:endParaRPr>
          </a:p>
        </p:txBody>
      </p:sp>
      <p:sp>
        <p:nvSpPr>
          <p:cNvPr id="16" name="TextBox 15"/>
          <p:cNvSpPr txBox="1"/>
          <p:nvPr/>
        </p:nvSpPr>
        <p:spPr>
          <a:xfrm>
            <a:off x="411480" y="6519672"/>
            <a:ext cx="10881360" cy="201168"/>
          </a:xfrm>
          <a:prstGeom prst="rect">
            <a:avLst/>
          </a:prstGeom>
          <a:noFill/>
        </p:spPr>
        <p:txBody>
          <a:bodyPr wrap="square" anchor="t">
            <a:spAutoFit/>
          </a:bodyPr>
          <a:lstStyle/>
          <a:p>
            <a:pPr algn="l"/>
            <a:r>
              <a:rPr sz="900" b="0">
                <a:solidFill>
                  <a:srgbClr val="697378"/>
                </a:solidFill>
                <a:latin typeface="Aptos"/>
              </a:rPr>
              <a:t>AustraliaMigrate Pty Ltd  |  +61 2 9411 6000  |  info@australiamigrate.com</a:t>
            </a:r>
          </a:p>
        </p:txBody>
      </p:sp>
      <p:sp>
        <p:nvSpPr>
          <p:cNvPr id="17" name="TextBox 16"/>
          <p:cNvSpPr txBox="1"/>
          <p:nvPr/>
        </p:nvSpPr>
        <p:spPr>
          <a:xfrm>
            <a:off x="11475720" y="6492240"/>
            <a:ext cx="320040" cy="228600"/>
          </a:xfrm>
          <a:prstGeom prst="rect">
            <a:avLst/>
          </a:prstGeom>
          <a:noFill/>
        </p:spPr>
        <p:txBody>
          <a:bodyPr wrap="square" anchor="t">
            <a:spAutoFit/>
          </a:bodyPr>
          <a:lstStyle/>
          <a:p>
            <a:r>
              <a:t>15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58368"/>
          </a:xfrm>
          <a:prstGeom prst="rect">
            <a:avLst/>
          </a:prstGeom>
          <a:solidFill>
            <a:srgbClr val="51AFC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38912" y="118872"/>
            <a:ext cx="11155680" cy="411480"/>
          </a:xfrm>
          <a:prstGeom prst="rect">
            <a:avLst/>
          </a:prstGeom>
          <a:noFill/>
        </p:spPr>
        <p:txBody>
          <a:bodyPr wrap="square">
            <a:spAutoFit/>
          </a:bodyPr>
          <a:lstStyle/>
          <a:p>
            <a:pPr>
              <a:defRPr sz="2800" b="0">
                <a:solidFill>
                  <a:srgbClr val="FFFFFF"/>
                </a:solidFill>
                <a:latin typeface="Arial"/>
              </a:defRPr>
            </a:pPr>
            <a:r>
              <a:t>Who pays for what?</a:t>
            </a:r>
          </a:p>
        </p:txBody>
      </p:sp>
      <p:sp>
        <p:nvSpPr>
          <p:cNvPr id="4" name="TextBox 3"/>
          <p:cNvSpPr txBox="1"/>
          <p:nvPr/>
        </p:nvSpPr>
        <p:spPr>
          <a:xfrm>
            <a:off x="411480" y="6519672"/>
            <a:ext cx="10881360" cy="201168"/>
          </a:xfrm>
          <a:prstGeom prst="rect">
            <a:avLst/>
          </a:prstGeom>
          <a:noFill/>
        </p:spPr>
        <p:txBody>
          <a:bodyPr wrap="square">
            <a:spAutoFit/>
          </a:bodyPr>
          <a:lstStyle/>
          <a:p>
            <a:pPr>
              <a:defRPr sz="900" b="0">
                <a:solidFill>
                  <a:srgbClr val="697378"/>
                </a:solidFill>
                <a:latin typeface="Arial"/>
              </a:defRPr>
            </a:pPr>
            <a:r>
              <a:t>AustraliaMigrate Pty Ltd  |  +61 2 9411 6000  |  info@australiamigrate.com</a:t>
            </a:r>
          </a:p>
        </p:txBody>
      </p:sp>
      <p:sp>
        <p:nvSpPr>
          <p:cNvPr id="5" name="TextBox 4"/>
          <p:cNvSpPr txBox="1"/>
          <p:nvPr/>
        </p:nvSpPr>
        <p:spPr>
          <a:xfrm>
            <a:off x="11475720" y="6492240"/>
            <a:ext cx="320040" cy="228600"/>
          </a:xfrm>
          <a:prstGeom prst="rect">
            <a:avLst/>
          </a:prstGeom>
          <a:noFill/>
        </p:spPr>
        <p:txBody>
          <a:bodyPr wrap="square">
            <a:spAutoFit/>
          </a:bodyPr>
          <a:lstStyle/>
          <a:p>
            <a:r>
              <a:t>18</a:t>
            </a:r>
          </a:p>
        </p:txBody>
      </p:sp>
      <p:sp>
        <p:nvSpPr>
          <p:cNvPr id="6" name="TextBox 5"/>
          <p:cNvSpPr txBox="1"/>
          <p:nvPr/>
        </p:nvSpPr>
        <p:spPr>
          <a:xfrm>
            <a:off x="685800" y="1234440"/>
            <a:ext cx="5029200" cy="384048"/>
          </a:xfrm>
          <a:prstGeom prst="rect">
            <a:avLst/>
          </a:prstGeom>
          <a:noFill/>
        </p:spPr>
        <p:txBody>
          <a:bodyPr wrap="square">
            <a:spAutoFit/>
          </a:bodyPr>
          <a:lstStyle/>
          <a:p>
            <a:pPr>
              <a:defRPr sz="1900" b="1">
                <a:solidFill>
                  <a:srgbClr val="256073"/>
                </a:solidFill>
                <a:latin typeface="Arial"/>
              </a:defRPr>
            </a:pPr>
            <a:r>
              <a:t>Sponsor / Employer</a:t>
            </a:r>
          </a:p>
        </p:txBody>
      </p:sp>
      <p:sp>
        <p:nvSpPr>
          <p:cNvPr id="7" name="TextBox 6"/>
          <p:cNvSpPr txBox="1"/>
          <p:nvPr/>
        </p:nvSpPr>
        <p:spPr>
          <a:xfrm>
            <a:off x="822960" y="1783080"/>
            <a:ext cx="4754880" cy="2169825"/>
          </a:xfrm>
          <a:prstGeom prst="rect">
            <a:avLst/>
          </a:prstGeom>
          <a:noFill/>
        </p:spPr>
        <p:txBody>
          <a:bodyPr wrap="square">
            <a:spAutoFit/>
          </a:bodyPr>
          <a:lstStyle/>
          <a:p>
            <a:pPr>
              <a:spcAft>
                <a:spcPts val="900"/>
              </a:spcAft>
              <a:defRPr sz="2000">
                <a:solidFill>
                  <a:srgbClr val="30373C"/>
                </a:solidFill>
                <a:latin typeface="Arial"/>
              </a:defRPr>
            </a:pPr>
            <a:r>
              <a:rPr dirty="0"/>
              <a:t>• Standard Business Sponsorship (SBS) fee</a:t>
            </a:r>
          </a:p>
          <a:p>
            <a:pPr>
              <a:spcAft>
                <a:spcPts val="900"/>
              </a:spcAft>
              <a:defRPr sz="2000">
                <a:solidFill>
                  <a:srgbClr val="30373C"/>
                </a:solidFill>
                <a:latin typeface="Arial"/>
              </a:defRPr>
            </a:pPr>
            <a:r>
              <a:rPr dirty="0"/>
              <a:t>• Nomination application fees and applicable SAF levy</a:t>
            </a:r>
          </a:p>
          <a:p>
            <a:pPr>
              <a:spcAft>
                <a:spcPts val="900"/>
              </a:spcAft>
              <a:defRPr sz="2000">
                <a:solidFill>
                  <a:srgbClr val="30373C"/>
                </a:solidFill>
                <a:latin typeface="Arial"/>
              </a:defRPr>
            </a:pPr>
            <a:r>
              <a:rPr dirty="0"/>
              <a:t>• </a:t>
            </a:r>
            <a:r>
              <a:rPr lang="en-AU" dirty="0"/>
              <a:t>At least </a:t>
            </a:r>
            <a:r>
              <a:rPr dirty="0"/>
              <a:t>50% of the migration agent professional fees</a:t>
            </a:r>
          </a:p>
        </p:txBody>
      </p:sp>
      <p:sp>
        <p:nvSpPr>
          <p:cNvPr id="8" name="TextBox 7"/>
          <p:cNvSpPr txBox="1"/>
          <p:nvPr/>
        </p:nvSpPr>
        <p:spPr>
          <a:xfrm>
            <a:off x="6309360" y="1234440"/>
            <a:ext cx="4846320" cy="384048"/>
          </a:xfrm>
          <a:prstGeom prst="rect">
            <a:avLst/>
          </a:prstGeom>
          <a:noFill/>
        </p:spPr>
        <p:txBody>
          <a:bodyPr wrap="square">
            <a:spAutoFit/>
          </a:bodyPr>
          <a:lstStyle/>
          <a:p>
            <a:pPr>
              <a:defRPr sz="1900" b="1">
                <a:solidFill>
                  <a:srgbClr val="256073"/>
                </a:solidFill>
                <a:latin typeface="Arial"/>
              </a:defRPr>
            </a:pPr>
            <a:r>
              <a:t>Visa Applicant</a:t>
            </a:r>
          </a:p>
        </p:txBody>
      </p:sp>
      <p:sp>
        <p:nvSpPr>
          <p:cNvPr id="9" name="TextBox 8"/>
          <p:cNvSpPr txBox="1"/>
          <p:nvPr/>
        </p:nvSpPr>
        <p:spPr>
          <a:xfrm>
            <a:off x="6446520" y="1783080"/>
            <a:ext cx="4663440" cy="1131079"/>
          </a:xfrm>
          <a:prstGeom prst="rect">
            <a:avLst/>
          </a:prstGeom>
          <a:noFill/>
        </p:spPr>
        <p:txBody>
          <a:bodyPr wrap="square">
            <a:spAutoFit/>
          </a:bodyPr>
          <a:lstStyle/>
          <a:p>
            <a:pPr>
              <a:spcAft>
                <a:spcPts val="900"/>
              </a:spcAft>
              <a:defRPr sz="2000">
                <a:solidFill>
                  <a:srgbClr val="30373C"/>
                </a:solidFill>
                <a:latin typeface="Arial"/>
              </a:defRPr>
            </a:pPr>
            <a:r>
              <a:rPr dirty="0"/>
              <a:t>• Visa application fees</a:t>
            </a:r>
          </a:p>
          <a:p>
            <a:pPr>
              <a:spcAft>
                <a:spcPts val="900"/>
              </a:spcAft>
              <a:defRPr sz="2000">
                <a:solidFill>
                  <a:srgbClr val="30373C"/>
                </a:solidFill>
                <a:latin typeface="Arial"/>
              </a:defRPr>
            </a:pPr>
            <a:r>
              <a:rPr dirty="0"/>
              <a:t>• 50% of the migration agent professional fees</a:t>
            </a:r>
            <a:r>
              <a:rPr lang="en-AU" dirty="0"/>
              <a:t> at most</a:t>
            </a:r>
            <a:endParaRPr dirty="0"/>
          </a:p>
        </p:txBody>
      </p:sp>
      <p:sp>
        <p:nvSpPr>
          <p:cNvPr id="10" name="TextBox 9"/>
          <p:cNvSpPr txBox="1"/>
          <p:nvPr/>
        </p:nvSpPr>
        <p:spPr>
          <a:xfrm>
            <a:off x="822960" y="4892040"/>
            <a:ext cx="10469880" cy="1138773"/>
          </a:xfrm>
          <a:prstGeom prst="rect">
            <a:avLst/>
          </a:prstGeom>
          <a:noFill/>
        </p:spPr>
        <p:txBody>
          <a:bodyPr wrap="square">
            <a:spAutoFit/>
          </a:bodyPr>
          <a:lstStyle/>
          <a:p>
            <a:pPr>
              <a:defRPr sz="1700" b="0">
                <a:solidFill>
                  <a:srgbClr val="256073"/>
                </a:solidFill>
                <a:latin typeface="Arial"/>
              </a:defRPr>
            </a:pPr>
            <a:r>
              <a:rPr dirty="0"/>
              <a:t>The sponsorship and nomination costs are </a:t>
            </a:r>
            <a:r>
              <a:rPr lang="en-AU" dirty="0"/>
              <a:t>for the </a:t>
            </a:r>
            <a:r>
              <a:rPr dirty="0"/>
              <a:t>employer</a:t>
            </a:r>
            <a:r>
              <a:rPr lang="en-AU" dirty="0"/>
              <a:t> to pay</a:t>
            </a:r>
            <a:r>
              <a:rPr dirty="0"/>
              <a:t>; </a:t>
            </a:r>
            <a:endParaRPr lang="en-AU" dirty="0"/>
          </a:p>
          <a:p>
            <a:pPr>
              <a:defRPr sz="1700" b="0">
                <a:solidFill>
                  <a:srgbClr val="256073"/>
                </a:solidFill>
                <a:latin typeface="Arial"/>
              </a:defRPr>
            </a:pPr>
            <a:endParaRPr lang="en-AU" dirty="0"/>
          </a:p>
          <a:p>
            <a:pPr>
              <a:defRPr sz="1700" b="0">
                <a:solidFill>
                  <a:srgbClr val="256073"/>
                </a:solidFill>
                <a:latin typeface="Arial"/>
              </a:defRPr>
            </a:pPr>
            <a:r>
              <a:rPr lang="en-AU" dirty="0"/>
              <a:t>T</a:t>
            </a:r>
            <a:r>
              <a:rPr dirty="0"/>
              <a:t>he visa applicant may pay their own visa application charges and the agreed applicant share of professional fees</a:t>
            </a:r>
            <a:r>
              <a:rPr lang="en-AU" dirty="0"/>
              <a:t> (usually 50% which is split between nomination and visa)</a:t>
            </a:r>
            <a:r>
              <a:rPr dirty="0"/>
              <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58368"/>
          </a:xfrm>
          <a:prstGeom prst="rect">
            <a:avLst/>
          </a:prstGeom>
          <a:solidFill>
            <a:srgbClr val="51AFC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38912" y="118872"/>
            <a:ext cx="11155680" cy="411480"/>
          </a:xfrm>
          <a:prstGeom prst="rect">
            <a:avLst/>
          </a:prstGeom>
          <a:noFill/>
        </p:spPr>
        <p:txBody>
          <a:bodyPr wrap="square">
            <a:spAutoFit/>
          </a:bodyPr>
          <a:lstStyle/>
          <a:p>
            <a:pPr>
              <a:defRPr sz="2800" b="0">
                <a:solidFill>
                  <a:srgbClr val="FFFFFF"/>
                </a:solidFill>
                <a:latin typeface="Arial"/>
              </a:defRPr>
            </a:pPr>
            <a:r>
              <a:t>Casual &amp; part-time experience: 482 vs 186</a:t>
            </a:r>
          </a:p>
        </p:txBody>
      </p:sp>
      <p:sp>
        <p:nvSpPr>
          <p:cNvPr id="4" name="TextBox 3"/>
          <p:cNvSpPr txBox="1"/>
          <p:nvPr/>
        </p:nvSpPr>
        <p:spPr>
          <a:xfrm>
            <a:off x="411480" y="6519672"/>
            <a:ext cx="10881360" cy="201168"/>
          </a:xfrm>
          <a:prstGeom prst="rect">
            <a:avLst/>
          </a:prstGeom>
          <a:noFill/>
        </p:spPr>
        <p:txBody>
          <a:bodyPr wrap="square">
            <a:spAutoFit/>
          </a:bodyPr>
          <a:lstStyle/>
          <a:p>
            <a:pPr>
              <a:defRPr sz="900" b="0">
                <a:solidFill>
                  <a:srgbClr val="697378"/>
                </a:solidFill>
                <a:latin typeface="Arial"/>
              </a:defRPr>
            </a:pPr>
            <a:r>
              <a:t>AustraliaMigrate Pty Ltd  |  +61 2 9411 6000  |  info@australiamigrate.com</a:t>
            </a:r>
          </a:p>
        </p:txBody>
      </p:sp>
      <p:sp>
        <p:nvSpPr>
          <p:cNvPr id="5" name="TextBox 4"/>
          <p:cNvSpPr txBox="1"/>
          <p:nvPr/>
        </p:nvSpPr>
        <p:spPr>
          <a:xfrm>
            <a:off x="11475720" y="6492240"/>
            <a:ext cx="320040" cy="228600"/>
          </a:xfrm>
          <a:prstGeom prst="rect">
            <a:avLst/>
          </a:prstGeom>
          <a:noFill/>
        </p:spPr>
        <p:txBody>
          <a:bodyPr wrap="square">
            <a:spAutoFit/>
          </a:bodyPr>
          <a:lstStyle/>
          <a:p>
            <a:r>
              <a:t>19</a:t>
            </a:r>
          </a:p>
        </p:txBody>
      </p:sp>
      <p:sp>
        <p:nvSpPr>
          <p:cNvPr id="6" name="TextBox 5"/>
          <p:cNvSpPr txBox="1"/>
          <p:nvPr/>
        </p:nvSpPr>
        <p:spPr>
          <a:xfrm>
            <a:off x="640080" y="1143000"/>
            <a:ext cx="5212080" cy="384048"/>
          </a:xfrm>
          <a:prstGeom prst="rect">
            <a:avLst/>
          </a:prstGeom>
          <a:noFill/>
        </p:spPr>
        <p:txBody>
          <a:bodyPr wrap="square">
            <a:spAutoFit/>
          </a:bodyPr>
          <a:lstStyle/>
          <a:p>
            <a:pPr>
              <a:defRPr sz="1900" b="1">
                <a:solidFill>
                  <a:srgbClr val="256073"/>
                </a:solidFill>
                <a:latin typeface="Arial"/>
              </a:defRPr>
            </a:pPr>
            <a:r>
              <a:t>Subclass 482</a:t>
            </a:r>
          </a:p>
        </p:txBody>
      </p:sp>
      <p:sp>
        <p:nvSpPr>
          <p:cNvPr id="7" name="TextBox 6"/>
          <p:cNvSpPr txBox="1"/>
          <p:nvPr/>
        </p:nvSpPr>
        <p:spPr>
          <a:xfrm>
            <a:off x="731520" y="1664208"/>
            <a:ext cx="5120640" cy="3383280"/>
          </a:xfrm>
          <a:prstGeom prst="rect">
            <a:avLst/>
          </a:prstGeom>
          <a:noFill/>
        </p:spPr>
        <p:txBody>
          <a:bodyPr wrap="square">
            <a:spAutoFit/>
          </a:bodyPr>
          <a:lstStyle/>
          <a:p>
            <a:pPr>
              <a:spcAft>
                <a:spcPts val="900"/>
              </a:spcAft>
              <a:defRPr sz="1800">
                <a:solidFill>
                  <a:srgbClr val="30373C"/>
                </a:solidFill>
                <a:latin typeface="Arial"/>
              </a:defRPr>
            </a:pPr>
            <a:r>
              <a:t>• Casual experience can be counted on a pro-rata basis.</a:t>
            </a:r>
          </a:p>
          <a:p>
            <a:pPr>
              <a:spcAft>
                <a:spcPts val="900"/>
              </a:spcAft>
              <a:defRPr sz="1800">
                <a:solidFill>
                  <a:srgbClr val="30373C"/>
                </a:solidFill>
                <a:latin typeface="Arial"/>
              </a:defRPr>
            </a:pPr>
            <a:r>
              <a:t>• A particular week can be less than 20 hours.</a:t>
            </a:r>
          </a:p>
          <a:p>
            <a:pPr>
              <a:spcAft>
                <a:spcPts val="900"/>
              </a:spcAft>
              <a:defRPr sz="1800">
                <a:solidFill>
                  <a:srgbClr val="30373C"/>
                </a:solidFill>
                <a:latin typeface="Arial"/>
              </a:defRPr>
            </a:pPr>
            <a:r>
              <a:t>• As long as the relevant work totals 1,976 hours within the past 5 years, the experience can meet the 12-month equivalent requirement.</a:t>
            </a:r>
          </a:p>
        </p:txBody>
      </p:sp>
      <p:sp>
        <p:nvSpPr>
          <p:cNvPr id="8" name="TextBox 7"/>
          <p:cNvSpPr txBox="1"/>
          <p:nvPr/>
        </p:nvSpPr>
        <p:spPr>
          <a:xfrm>
            <a:off x="6355080" y="1143000"/>
            <a:ext cx="4937760" cy="384048"/>
          </a:xfrm>
          <a:prstGeom prst="rect">
            <a:avLst/>
          </a:prstGeom>
          <a:noFill/>
        </p:spPr>
        <p:txBody>
          <a:bodyPr wrap="square">
            <a:spAutoFit/>
          </a:bodyPr>
          <a:lstStyle/>
          <a:p>
            <a:pPr>
              <a:defRPr sz="1900" b="1">
                <a:solidFill>
                  <a:srgbClr val="256073"/>
                </a:solidFill>
                <a:latin typeface="Arial"/>
              </a:defRPr>
            </a:pPr>
            <a:r>
              <a:t>Subclass 186</a:t>
            </a:r>
          </a:p>
        </p:txBody>
      </p:sp>
      <p:sp>
        <p:nvSpPr>
          <p:cNvPr id="9" name="TextBox 8"/>
          <p:cNvSpPr txBox="1"/>
          <p:nvPr/>
        </p:nvSpPr>
        <p:spPr>
          <a:xfrm>
            <a:off x="6446520" y="1664208"/>
            <a:ext cx="4709160" cy="1708160"/>
          </a:xfrm>
          <a:prstGeom prst="rect">
            <a:avLst/>
          </a:prstGeom>
          <a:noFill/>
        </p:spPr>
        <p:txBody>
          <a:bodyPr wrap="square">
            <a:spAutoFit/>
          </a:bodyPr>
          <a:lstStyle/>
          <a:p>
            <a:pPr>
              <a:spcAft>
                <a:spcPts val="900"/>
              </a:spcAft>
              <a:defRPr sz="1800">
                <a:solidFill>
                  <a:srgbClr val="30373C"/>
                </a:solidFill>
                <a:latin typeface="Arial"/>
              </a:defRPr>
            </a:pPr>
            <a:r>
              <a:rPr dirty="0"/>
              <a:t>• </a:t>
            </a:r>
            <a:r>
              <a:rPr lang="en-AU" dirty="0"/>
              <a:t>F</a:t>
            </a:r>
            <a:r>
              <a:rPr dirty="0" err="1"/>
              <a:t>ull</a:t>
            </a:r>
            <a:r>
              <a:rPr dirty="0"/>
              <a:t>-time employment.</a:t>
            </a:r>
          </a:p>
          <a:p>
            <a:pPr>
              <a:spcAft>
                <a:spcPts val="900"/>
              </a:spcAft>
              <a:defRPr sz="1800">
                <a:solidFill>
                  <a:srgbClr val="30373C"/>
                </a:solidFill>
                <a:latin typeface="Arial"/>
              </a:defRPr>
            </a:pPr>
            <a:r>
              <a:rPr dirty="0"/>
              <a:t>• Casual employment should be on a consistent 38 hours per week basis.</a:t>
            </a:r>
          </a:p>
          <a:p>
            <a:pPr>
              <a:spcAft>
                <a:spcPts val="900"/>
              </a:spcAft>
              <a:defRPr sz="1800">
                <a:solidFill>
                  <a:srgbClr val="30373C"/>
                </a:solidFill>
                <a:latin typeface="Arial"/>
              </a:defRPr>
            </a:pPr>
            <a:r>
              <a:rPr dirty="0"/>
              <a:t>• Consistent </a:t>
            </a:r>
            <a:r>
              <a:rPr lang="en-AU" dirty="0"/>
              <a:t>hours </a:t>
            </a:r>
            <a:r>
              <a:rPr dirty="0"/>
              <a:t>part-time experience</a:t>
            </a:r>
            <a:r>
              <a:rPr lang="en-AU" dirty="0"/>
              <a:t> on a weekly basis</a:t>
            </a:r>
            <a:r>
              <a:rPr dirty="0"/>
              <a:t> should be at least 20 </a:t>
            </a:r>
            <a:r>
              <a:rPr lang="en-AU" dirty="0"/>
              <a:t>hours.</a:t>
            </a:r>
            <a:endParaRPr dirty="0"/>
          </a:p>
        </p:txBody>
      </p:sp>
      <p:sp>
        <p:nvSpPr>
          <p:cNvPr id="10" name="TextBox 9"/>
          <p:cNvSpPr txBox="1"/>
          <p:nvPr/>
        </p:nvSpPr>
        <p:spPr>
          <a:xfrm>
            <a:off x="777240" y="5166360"/>
            <a:ext cx="10561320" cy="594360"/>
          </a:xfrm>
          <a:prstGeom prst="rect">
            <a:avLst/>
          </a:prstGeom>
          <a:noFill/>
        </p:spPr>
        <p:txBody>
          <a:bodyPr wrap="square">
            <a:spAutoFit/>
          </a:bodyPr>
          <a:lstStyle/>
          <a:p>
            <a:pPr algn="ctr">
              <a:defRPr sz="1700" b="1">
                <a:solidFill>
                  <a:srgbClr val="256073"/>
                </a:solidFill>
                <a:latin typeface="Arial"/>
              </a:defRPr>
            </a:pPr>
            <a:r>
              <a:t>Keep clear evidence of exact dates, weekly hours, duties and payment for every period of employment relied upon.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58368"/>
          </a:xfrm>
          <a:prstGeom prst="rect">
            <a:avLst/>
          </a:prstGeom>
          <a:solidFill>
            <a:srgbClr val="51AFC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38912" y="118872"/>
            <a:ext cx="11155680" cy="411480"/>
          </a:xfrm>
          <a:prstGeom prst="rect">
            <a:avLst/>
          </a:prstGeom>
          <a:noFill/>
        </p:spPr>
        <p:txBody>
          <a:bodyPr wrap="square">
            <a:spAutoFit/>
          </a:bodyPr>
          <a:lstStyle/>
          <a:p>
            <a:pPr>
              <a:defRPr sz="2800" b="0">
                <a:solidFill>
                  <a:srgbClr val="FFFFFF"/>
                </a:solidFill>
                <a:latin typeface="Arial"/>
              </a:defRPr>
            </a:pPr>
            <a:r>
              <a:t>ANZSCO definition: Chef</a:t>
            </a:r>
          </a:p>
        </p:txBody>
      </p:sp>
      <p:sp>
        <p:nvSpPr>
          <p:cNvPr id="4" name="TextBox 3"/>
          <p:cNvSpPr txBox="1"/>
          <p:nvPr/>
        </p:nvSpPr>
        <p:spPr>
          <a:xfrm>
            <a:off x="411480" y="6519672"/>
            <a:ext cx="10881360" cy="201168"/>
          </a:xfrm>
          <a:prstGeom prst="rect">
            <a:avLst/>
          </a:prstGeom>
          <a:noFill/>
        </p:spPr>
        <p:txBody>
          <a:bodyPr wrap="square">
            <a:spAutoFit/>
          </a:bodyPr>
          <a:lstStyle/>
          <a:p>
            <a:pPr>
              <a:defRPr sz="900" b="0">
                <a:solidFill>
                  <a:srgbClr val="697378"/>
                </a:solidFill>
                <a:latin typeface="Arial"/>
              </a:defRPr>
            </a:pPr>
            <a:r>
              <a:t>AustraliaMigrate Pty Ltd  |  +61 2 9411 6000  |  info@australiamigrate.com</a:t>
            </a:r>
          </a:p>
        </p:txBody>
      </p:sp>
      <p:sp>
        <p:nvSpPr>
          <p:cNvPr id="5" name="TextBox 4"/>
          <p:cNvSpPr txBox="1"/>
          <p:nvPr/>
        </p:nvSpPr>
        <p:spPr>
          <a:xfrm>
            <a:off x="11475720" y="6492240"/>
            <a:ext cx="320040" cy="228600"/>
          </a:xfrm>
          <a:prstGeom prst="rect">
            <a:avLst/>
          </a:prstGeom>
          <a:noFill/>
        </p:spPr>
        <p:txBody>
          <a:bodyPr wrap="square">
            <a:spAutoFit/>
          </a:bodyPr>
          <a:lstStyle/>
          <a:p>
            <a:r>
              <a:t>20</a:t>
            </a:r>
          </a:p>
        </p:txBody>
      </p:sp>
      <p:sp>
        <p:nvSpPr>
          <p:cNvPr id="6" name="TextBox 5"/>
          <p:cNvSpPr txBox="1"/>
          <p:nvPr/>
        </p:nvSpPr>
        <p:spPr>
          <a:xfrm>
            <a:off x="640080" y="960120"/>
            <a:ext cx="10972800" cy="384048"/>
          </a:xfrm>
          <a:prstGeom prst="rect">
            <a:avLst/>
          </a:prstGeom>
          <a:noFill/>
        </p:spPr>
        <p:txBody>
          <a:bodyPr wrap="square">
            <a:spAutoFit/>
          </a:bodyPr>
          <a:lstStyle/>
          <a:p>
            <a:pPr>
              <a:defRPr sz="2000" b="1">
                <a:solidFill>
                  <a:srgbClr val="256073"/>
                </a:solidFill>
                <a:latin typeface="Arial"/>
              </a:defRPr>
            </a:pPr>
            <a:r>
              <a:t>Tasks include:</a:t>
            </a:r>
          </a:p>
        </p:txBody>
      </p:sp>
      <p:sp>
        <p:nvSpPr>
          <p:cNvPr id="7" name="TextBox 6"/>
          <p:cNvSpPr txBox="1"/>
          <p:nvPr/>
        </p:nvSpPr>
        <p:spPr>
          <a:xfrm>
            <a:off x="777240" y="1417320"/>
            <a:ext cx="10607040" cy="4343400"/>
          </a:xfrm>
          <a:prstGeom prst="rect">
            <a:avLst/>
          </a:prstGeom>
          <a:noFill/>
        </p:spPr>
        <p:txBody>
          <a:bodyPr wrap="square">
            <a:spAutoFit/>
          </a:bodyPr>
          <a:lstStyle/>
          <a:p>
            <a:pPr>
              <a:spcAft>
                <a:spcPts val="900"/>
              </a:spcAft>
              <a:defRPr sz="1600">
                <a:solidFill>
                  <a:srgbClr val="30373C"/>
                </a:solidFill>
                <a:latin typeface="Arial"/>
              </a:defRPr>
            </a:pPr>
            <a:r>
              <a:t>• planning menus, estimating food and labour costs, and ordering food supplies</a:t>
            </a:r>
          </a:p>
          <a:p>
            <a:pPr>
              <a:spcAft>
                <a:spcPts val="900"/>
              </a:spcAft>
              <a:defRPr sz="1600">
                <a:solidFill>
                  <a:srgbClr val="30373C"/>
                </a:solidFill>
                <a:latin typeface="Arial"/>
              </a:defRPr>
            </a:pPr>
            <a:r>
              <a:t>• monitoring quality of dishes at all stages of preparation and presentation</a:t>
            </a:r>
          </a:p>
          <a:p>
            <a:pPr>
              <a:spcAft>
                <a:spcPts val="900"/>
              </a:spcAft>
              <a:defRPr sz="1600">
                <a:solidFill>
                  <a:srgbClr val="30373C"/>
                </a:solidFill>
                <a:latin typeface="Arial"/>
              </a:defRPr>
            </a:pPr>
            <a:r>
              <a:t>• discussing food preparation issues with Managers, Dietitians and kitchen and waiting staff</a:t>
            </a:r>
          </a:p>
          <a:p>
            <a:pPr>
              <a:spcAft>
                <a:spcPts val="900"/>
              </a:spcAft>
              <a:defRPr sz="1600">
                <a:solidFill>
                  <a:srgbClr val="30373C"/>
                </a:solidFill>
                <a:latin typeface="Arial"/>
              </a:defRPr>
            </a:pPr>
            <a:r>
              <a:t>• demonstrating techniques and advising on cooking procedures</a:t>
            </a:r>
          </a:p>
          <a:p>
            <a:pPr>
              <a:spcAft>
                <a:spcPts val="900"/>
              </a:spcAft>
              <a:defRPr sz="1600">
                <a:solidFill>
                  <a:srgbClr val="30373C"/>
                </a:solidFill>
                <a:latin typeface="Arial"/>
              </a:defRPr>
            </a:pPr>
            <a:r>
              <a:t>• preparing and cooking food</a:t>
            </a:r>
          </a:p>
          <a:p>
            <a:pPr>
              <a:spcAft>
                <a:spcPts val="900"/>
              </a:spcAft>
              <a:defRPr sz="1600">
                <a:solidFill>
                  <a:srgbClr val="30373C"/>
                </a:solidFill>
                <a:latin typeface="Arial"/>
              </a:defRPr>
            </a:pPr>
            <a:r>
              <a:t>• explaining and enforcing hygiene regulations</a:t>
            </a:r>
          </a:p>
          <a:p>
            <a:pPr>
              <a:spcAft>
                <a:spcPts val="900"/>
              </a:spcAft>
              <a:defRPr sz="1600">
                <a:solidFill>
                  <a:srgbClr val="30373C"/>
                </a:solidFill>
                <a:latin typeface="Arial"/>
              </a:defRPr>
            </a:pPr>
            <a:r>
              <a:t>• may select and train staff</a:t>
            </a:r>
          </a:p>
          <a:p>
            <a:pPr>
              <a:spcAft>
                <a:spcPts val="900"/>
              </a:spcAft>
              <a:defRPr sz="1600">
                <a:solidFill>
                  <a:srgbClr val="30373C"/>
                </a:solidFill>
                <a:latin typeface="Arial"/>
              </a:defRPr>
            </a:pPr>
            <a:r>
              <a:t>• may freeze and preserve foods</a:t>
            </a:r>
          </a:p>
        </p:txBody>
      </p:sp>
      <p:sp>
        <p:nvSpPr>
          <p:cNvPr id="8" name="TextBox 7"/>
          <p:cNvSpPr txBox="1"/>
          <p:nvPr/>
        </p:nvSpPr>
        <p:spPr>
          <a:xfrm>
            <a:off x="777240" y="5833872"/>
            <a:ext cx="10424160" cy="411480"/>
          </a:xfrm>
          <a:prstGeom prst="rect">
            <a:avLst/>
          </a:prstGeom>
          <a:noFill/>
        </p:spPr>
        <p:txBody>
          <a:bodyPr wrap="square">
            <a:spAutoFit/>
          </a:bodyPr>
          <a:lstStyle/>
          <a:p>
            <a:pPr>
              <a:defRPr sz="1900" b="1">
                <a:solidFill>
                  <a:srgbClr val="256073"/>
                </a:solidFill>
                <a:latin typeface="Arial"/>
              </a:defRPr>
            </a:pPr>
            <a:r>
              <a:t>Occupation:  351311 Chef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58368"/>
          </a:xfrm>
          <a:prstGeom prst="rect">
            <a:avLst/>
          </a:prstGeom>
          <a:solidFill>
            <a:srgbClr val="51AFC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38912" y="118872"/>
            <a:ext cx="11155680" cy="411480"/>
          </a:xfrm>
          <a:prstGeom prst="rect">
            <a:avLst/>
          </a:prstGeom>
          <a:noFill/>
        </p:spPr>
        <p:txBody>
          <a:bodyPr wrap="square">
            <a:spAutoFit/>
          </a:bodyPr>
          <a:lstStyle/>
          <a:p>
            <a:pPr>
              <a:defRPr sz="2800" b="0">
                <a:solidFill>
                  <a:srgbClr val="FFFFFF"/>
                </a:solidFill>
                <a:latin typeface="Arial"/>
              </a:defRPr>
            </a:pPr>
            <a:r>
              <a:t>ANZSCO definition: Cook</a:t>
            </a:r>
          </a:p>
        </p:txBody>
      </p:sp>
      <p:sp>
        <p:nvSpPr>
          <p:cNvPr id="4" name="TextBox 3"/>
          <p:cNvSpPr txBox="1"/>
          <p:nvPr/>
        </p:nvSpPr>
        <p:spPr>
          <a:xfrm>
            <a:off x="411480" y="6519672"/>
            <a:ext cx="10881360" cy="201168"/>
          </a:xfrm>
          <a:prstGeom prst="rect">
            <a:avLst/>
          </a:prstGeom>
          <a:noFill/>
        </p:spPr>
        <p:txBody>
          <a:bodyPr wrap="square">
            <a:spAutoFit/>
          </a:bodyPr>
          <a:lstStyle/>
          <a:p>
            <a:pPr>
              <a:defRPr sz="900" b="0">
                <a:solidFill>
                  <a:srgbClr val="697378"/>
                </a:solidFill>
                <a:latin typeface="Arial"/>
              </a:defRPr>
            </a:pPr>
            <a:r>
              <a:t>AustraliaMigrate Pty Ltd  |  +61 2 9411 6000  |  info@australiamigrate.com</a:t>
            </a:r>
          </a:p>
        </p:txBody>
      </p:sp>
      <p:sp>
        <p:nvSpPr>
          <p:cNvPr id="5" name="TextBox 4"/>
          <p:cNvSpPr txBox="1"/>
          <p:nvPr/>
        </p:nvSpPr>
        <p:spPr>
          <a:xfrm>
            <a:off x="11475720" y="6492240"/>
            <a:ext cx="320040" cy="228600"/>
          </a:xfrm>
          <a:prstGeom prst="rect">
            <a:avLst/>
          </a:prstGeom>
          <a:noFill/>
        </p:spPr>
        <p:txBody>
          <a:bodyPr wrap="square">
            <a:spAutoFit/>
          </a:bodyPr>
          <a:lstStyle/>
          <a:p>
            <a:r>
              <a:t>21</a:t>
            </a:r>
          </a:p>
        </p:txBody>
      </p:sp>
      <p:sp>
        <p:nvSpPr>
          <p:cNvPr id="6" name="TextBox 5"/>
          <p:cNvSpPr txBox="1"/>
          <p:nvPr/>
        </p:nvSpPr>
        <p:spPr>
          <a:xfrm>
            <a:off x="640080" y="960120"/>
            <a:ext cx="10972800" cy="384048"/>
          </a:xfrm>
          <a:prstGeom prst="rect">
            <a:avLst/>
          </a:prstGeom>
          <a:noFill/>
        </p:spPr>
        <p:txBody>
          <a:bodyPr wrap="square">
            <a:spAutoFit/>
          </a:bodyPr>
          <a:lstStyle/>
          <a:p>
            <a:pPr>
              <a:defRPr sz="2000" b="1">
                <a:solidFill>
                  <a:srgbClr val="256073"/>
                </a:solidFill>
                <a:latin typeface="Arial"/>
              </a:defRPr>
            </a:pPr>
            <a:r>
              <a:t>Tasks include:</a:t>
            </a:r>
          </a:p>
        </p:txBody>
      </p:sp>
      <p:sp>
        <p:nvSpPr>
          <p:cNvPr id="7" name="TextBox 6"/>
          <p:cNvSpPr txBox="1"/>
          <p:nvPr/>
        </p:nvSpPr>
        <p:spPr>
          <a:xfrm>
            <a:off x="777240" y="1417320"/>
            <a:ext cx="10607040" cy="4343400"/>
          </a:xfrm>
          <a:prstGeom prst="rect">
            <a:avLst/>
          </a:prstGeom>
          <a:noFill/>
        </p:spPr>
        <p:txBody>
          <a:bodyPr wrap="square">
            <a:spAutoFit/>
          </a:bodyPr>
          <a:lstStyle/>
          <a:p>
            <a:pPr>
              <a:spcAft>
                <a:spcPts val="900"/>
              </a:spcAft>
              <a:defRPr sz="1600">
                <a:solidFill>
                  <a:srgbClr val="30373C"/>
                </a:solidFill>
                <a:latin typeface="Arial"/>
              </a:defRPr>
            </a:pPr>
            <a:r>
              <a:t>• examining foodstuffs to ensure quality</a:t>
            </a:r>
          </a:p>
          <a:p>
            <a:pPr>
              <a:spcAft>
                <a:spcPts val="900"/>
              </a:spcAft>
              <a:defRPr sz="1600">
                <a:solidFill>
                  <a:srgbClr val="30373C"/>
                </a:solidFill>
                <a:latin typeface="Arial"/>
              </a:defRPr>
            </a:pPr>
            <a:r>
              <a:t>• regulating temperatures of ovens, grills and other cooking equipment</a:t>
            </a:r>
          </a:p>
          <a:p>
            <a:pPr>
              <a:spcAft>
                <a:spcPts val="900"/>
              </a:spcAft>
              <a:defRPr sz="1600">
                <a:solidFill>
                  <a:srgbClr val="30373C"/>
                </a:solidFill>
                <a:latin typeface="Arial"/>
              </a:defRPr>
            </a:pPr>
            <a:r>
              <a:t>• preparing and cooking food</a:t>
            </a:r>
          </a:p>
          <a:p>
            <a:pPr>
              <a:spcAft>
                <a:spcPts val="900"/>
              </a:spcAft>
              <a:defRPr sz="1600">
                <a:solidFill>
                  <a:srgbClr val="30373C"/>
                </a:solidFill>
                <a:latin typeface="Arial"/>
              </a:defRPr>
            </a:pPr>
            <a:r>
              <a:t>• seasoning food during cooking</a:t>
            </a:r>
          </a:p>
          <a:p>
            <a:pPr>
              <a:spcAft>
                <a:spcPts val="900"/>
              </a:spcAft>
              <a:defRPr sz="1600">
                <a:solidFill>
                  <a:srgbClr val="30373C"/>
                </a:solidFill>
                <a:latin typeface="Arial"/>
              </a:defRPr>
            </a:pPr>
            <a:r>
              <a:t>• portioning food, placing it on plates, and adding gravies, sauces and garnishes</a:t>
            </a:r>
          </a:p>
          <a:p>
            <a:pPr>
              <a:spcAft>
                <a:spcPts val="900"/>
              </a:spcAft>
              <a:defRPr sz="1600">
                <a:solidFill>
                  <a:srgbClr val="30373C"/>
                </a:solidFill>
                <a:latin typeface="Arial"/>
              </a:defRPr>
            </a:pPr>
            <a:r>
              <a:t>• storing food in temperature controlled facilities</a:t>
            </a:r>
          </a:p>
          <a:p>
            <a:pPr>
              <a:spcAft>
                <a:spcPts val="900"/>
              </a:spcAft>
              <a:defRPr sz="1600">
                <a:solidFill>
                  <a:srgbClr val="30373C"/>
                </a:solidFill>
                <a:latin typeface="Arial"/>
              </a:defRPr>
            </a:pPr>
            <a:r>
              <a:t>• preparing food to meet special dietary requirements</a:t>
            </a:r>
          </a:p>
          <a:p>
            <a:pPr>
              <a:spcAft>
                <a:spcPts val="900"/>
              </a:spcAft>
              <a:defRPr sz="1600">
                <a:solidFill>
                  <a:srgbClr val="30373C"/>
                </a:solidFill>
                <a:latin typeface="Arial"/>
              </a:defRPr>
            </a:pPr>
            <a:r>
              <a:t>• may plan menus and estimate food requirements</a:t>
            </a:r>
          </a:p>
          <a:p>
            <a:pPr>
              <a:spcAft>
                <a:spcPts val="900"/>
              </a:spcAft>
              <a:defRPr sz="1600">
                <a:solidFill>
                  <a:srgbClr val="30373C"/>
                </a:solidFill>
                <a:latin typeface="Arial"/>
              </a:defRPr>
            </a:pPr>
            <a:r>
              <a:t>• may train other kitchen staff and apprentices</a:t>
            </a:r>
          </a:p>
        </p:txBody>
      </p:sp>
      <p:sp>
        <p:nvSpPr>
          <p:cNvPr id="8" name="TextBox 7"/>
          <p:cNvSpPr txBox="1"/>
          <p:nvPr/>
        </p:nvSpPr>
        <p:spPr>
          <a:xfrm>
            <a:off x="777240" y="5833872"/>
            <a:ext cx="10424160" cy="411480"/>
          </a:xfrm>
          <a:prstGeom prst="rect">
            <a:avLst/>
          </a:prstGeom>
          <a:noFill/>
        </p:spPr>
        <p:txBody>
          <a:bodyPr wrap="square">
            <a:spAutoFit/>
          </a:bodyPr>
          <a:lstStyle/>
          <a:p>
            <a:pPr>
              <a:defRPr sz="1900" b="1">
                <a:solidFill>
                  <a:srgbClr val="256073"/>
                </a:solidFill>
                <a:latin typeface="Arial"/>
              </a:defRPr>
            </a:pPr>
            <a:r>
              <a:t>Occupation:  351411 Cook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58368"/>
          </a:xfrm>
          <a:prstGeom prst="rect">
            <a:avLst/>
          </a:prstGeom>
          <a:solidFill>
            <a:srgbClr val="51AFC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38912" y="118872"/>
            <a:ext cx="11155680" cy="411480"/>
          </a:xfrm>
          <a:prstGeom prst="rect">
            <a:avLst/>
          </a:prstGeom>
          <a:noFill/>
        </p:spPr>
        <p:txBody>
          <a:bodyPr wrap="square">
            <a:spAutoFit/>
          </a:bodyPr>
          <a:lstStyle/>
          <a:p>
            <a:pPr>
              <a:defRPr sz="2800" b="0">
                <a:solidFill>
                  <a:srgbClr val="FFFFFF"/>
                </a:solidFill>
                <a:latin typeface="Arial"/>
              </a:defRPr>
            </a:pPr>
            <a:r>
              <a:t>ANZSCO definition: Cafe or Restaurant Manager</a:t>
            </a:r>
          </a:p>
        </p:txBody>
      </p:sp>
      <p:sp>
        <p:nvSpPr>
          <p:cNvPr id="4" name="TextBox 3"/>
          <p:cNvSpPr txBox="1"/>
          <p:nvPr/>
        </p:nvSpPr>
        <p:spPr>
          <a:xfrm>
            <a:off x="411480" y="6519672"/>
            <a:ext cx="10881360" cy="201168"/>
          </a:xfrm>
          <a:prstGeom prst="rect">
            <a:avLst/>
          </a:prstGeom>
          <a:noFill/>
        </p:spPr>
        <p:txBody>
          <a:bodyPr wrap="square">
            <a:spAutoFit/>
          </a:bodyPr>
          <a:lstStyle/>
          <a:p>
            <a:pPr>
              <a:defRPr sz="900" b="0">
                <a:solidFill>
                  <a:srgbClr val="697378"/>
                </a:solidFill>
                <a:latin typeface="Arial"/>
              </a:defRPr>
            </a:pPr>
            <a:r>
              <a:t>AustraliaMigrate Pty Ltd  |  +61 2 9411 6000  |  info@australiamigrate.com</a:t>
            </a:r>
          </a:p>
        </p:txBody>
      </p:sp>
      <p:sp>
        <p:nvSpPr>
          <p:cNvPr id="5" name="TextBox 4"/>
          <p:cNvSpPr txBox="1"/>
          <p:nvPr/>
        </p:nvSpPr>
        <p:spPr>
          <a:xfrm>
            <a:off x="11475720" y="6492240"/>
            <a:ext cx="320040" cy="228600"/>
          </a:xfrm>
          <a:prstGeom prst="rect">
            <a:avLst/>
          </a:prstGeom>
          <a:noFill/>
        </p:spPr>
        <p:txBody>
          <a:bodyPr wrap="square">
            <a:spAutoFit/>
          </a:bodyPr>
          <a:lstStyle/>
          <a:p>
            <a:r>
              <a:t>22</a:t>
            </a:r>
          </a:p>
        </p:txBody>
      </p:sp>
      <p:sp>
        <p:nvSpPr>
          <p:cNvPr id="6" name="TextBox 5"/>
          <p:cNvSpPr txBox="1"/>
          <p:nvPr/>
        </p:nvSpPr>
        <p:spPr>
          <a:xfrm>
            <a:off x="640080" y="960120"/>
            <a:ext cx="10972800" cy="384048"/>
          </a:xfrm>
          <a:prstGeom prst="rect">
            <a:avLst/>
          </a:prstGeom>
          <a:noFill/>
        </p:spPr>
        <p:txBody>
          <a:bodyPr wrap="square">
            <a:spAutoFit/>
          </a:bodyPr>
          <a:lstStyle/>
          <a:p>
            <a:pPr>
              <a:defRPr sz="2000" b="1">
                <a:solidFill>
                  <a:srgbClr val="256073"/>
                </a:solidFill>
                <a:latin typeface="Arial"/>
              </a:defRPr>
            </a:pPr>
            <a:r>
              <a:t>Tasks include:</a:t>
            </a:r>
          </a:p>
        </p:txBody>
      </p:sp>
      <p:sp>
        <p:nvSpPr>
          <p:cNvPr id="7" name="TextBox 6"/>
          <p:cNvSpPr txBox="1"/>
          <p:nvPr/>
        </p:nvSpPr>
        <p:spPr>
          <a:xfrm>
            <a:off x="777240" y="1417320"/>
            <a:ext cx="10607040" cy="4343400"/>
          </a:xfrm>
          <a:prstGeom prst="rect">
            <a:avLst/>
          </a:prstGeom>
          <a:noFill/>
        </p:spPr>
        <p:txBody>
          <a:bodyPr wrap="square">
            <a:spAutoFit/>
          </a:bodyPr>
          <a:lstStyle/>
          <a:p>
            <a:pPr>
              <a:spcAft>
                <a:spcPts val="900"/>
              </a:spcAft>
              <a:defRPr sz="1600">
                <a:solidFill>
                  <a:srgbClr val="30373C"/>
                </a:solidFill>
                <a:latin typeface="Arial"/>
              </a:defRPr>
            </a:pPr>
            <a:r>
              <a:t>• planning menus in consultation with Chefs</a:t>
            </a:r>
          </a:p>
          <a:p>
            <a:pPr>
              <a:spcAft>
                <a:spcPts val="900"/>
              </a:spcAft>
              <a:defRPr sz="1600">
                <a:solidFill>
                  <a:srgbClr val="30373C"/>
                </a:solidFill>
                <a:latin typeface="Arial"/>
              </a:defRPr>
            </a:pPr>
            <a:r>
              <a:t>• planning and organising special functions</a:t>
            </a:r>
          </a:p>
          <a:p>
            <a:pPr>
              <a:spcAft>
                <a:spcPts val="900"/>
              </a:spcAft>
              <a:defRPr sz="1600">
                <a:solidFill>
                  <a:srgbClr val="30373C"/>
                </a:solidFill>
                <a:latin typeface="Arial"/>
              </a:defRPr>
            </a:pPr>
            <a:r>
              <a:t>• arranging the purchasing and pricing of goods according to budget</a:t>
            </a:r>
          </a:p>
          <a:p>
            <a:pPr>
              <a:spcAft>
                <a:spcPts val="900"/>
              </a:spcAft>
              <a:defRPr sz="1600">
                <a:solidFill>
                  <a:srgbClr val="30373C"/>
                </a:solidFill>
                <a:latin typeface="Arial"/>
              </a:defRPr>
            </a:pPr>
            <a:r>
              <a:t>• maintaining records of stock levels and financial transactions</a:t>
            </a:r>
          </a:p>
          <a:p>
            <a:pPr>
              <a:spcAft>
                <a:spcPts val="900"/>
              </a:spcAft>
              <a:defRPr sz="1600">
                <a:solidFill>
                  <a:srgbClr val="30373C"/>
                </a:solidFill>
                <a:latin typeface="Arial"/>
              </a:defRPr>
            </a:pPr>
            <a:r>
              <a:t>• ensuring dining facilities comply with health regulations and are clean, functional and of suitable appearance</a:t>
            </a:r>
          </a:p>
          <a:p>
            <a:pPr>
              <a:spcAft>
                <a:spcPts val="900"/>
              </a:spcAft>
              <a:defRPr sz="1600">
                <a:solidFill>
                  <a:srgbClr val="30373C"/>
                </a:solidFill>
                <a:latin typeface="Arial"/>
              </a:defRPr>
            </a:pPr>
            <a:r>
              <a:t>• conferring with customers to assess their satisfaction with meals and service</a:t>
            </a:r>
          </a:p>
          <a:p>
            <a:pPr>
              <a:spcAft>
                <a:spcPts val="900"/>
              </a:spcAft>
              <a:defRPr sz="1600">
                <a:solidFill>
                  <a:srgbClr val="30373C"/>
                </a:solidFill>
                <a:latin typeface="Arial"/>
              </a:defRPr>
            </a:pPr>
            <a:r>
              <a:t>• selecting, training and supervising waiting and kitchen staff</a:t>
            </a:r>
          </a:p>
          <a:p>
            <a:pPr>
              <a:spcAft>
                <a:spcPts val="900"/>
              </a:spcAft>
              <a:defRPr sz="1600">
                <a:solidFill>
                  <a:srgbClr val="30373C"/>
                </a:solidFill>
                <a:latin typeface="Arial"/>
              </a:defRPr>
            </a:pPr>
            <a:r>
              <a:t>• may take reservations, greet guests and assist in taking orders</a:t>
            </a:r>
          </a:p>
        </p:txBody>
      </p:sp>
      <p:sp>
        <p:nvSpPr>
          <p:cNvPr id="8" name="TextBox 7"/>
          <p:cNvSpPr txBox="1"/>
          <p:nvPr/>
        </p:nvSpPr>
        <p:spPr>
          <a:xfrm>
            <a:off x="777240" y="5833872"/>
            <a:ext cx="10424160" cy="411480"/>
          </a:xfrm>
          <a:prstGeom prst="rect">
            <a:avLst/>
          </a:prstGeom>
          <a:noFill/>
        </p:spPr>
        <p:txBody>
          <a:bodyPr wrap="square">
            <a:spAutoFit/>
          </a:bodyPr>
          <a:lstStyle/>
          <a:p>
            <a:pPr>
              <a:defRPr sz="1900" b="1">
                <a:solidFill>
                  <a:srgbClr val="256073"/>
                </a:solidFill>
                <a:latin typeface="Arial"/>
              </a:defRPr>
            </a:pPr>
            <a:r>
              <a:t>Occupation:  141111 Cafe or Restaurant Manager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106</TotalTime>
  <Words>2710</Words>
  <Application>Microsoft Office PowerPoint</Application>
  <PresentationFormat>Widescreen</PresentationFormat>
  <Paragraphs>268</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Aptos</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keywords/>
  <dc:description>generated using python-pptx</dc:description>
  <cp:lastModifiedBy>AustraliaMigrate</cp:lastModifiedBy>
  <cp:revision>114</cp:revision>
  <dcterms:created xsi:type="dcterms:W3CDTF">2013-01-27T09:14:16Z</dcterms:created>
  <dcterms:modified xsi:type="dcterms:W3CDTF">2026-09-08T01:41:39Z</dcterms:modified>
  <cp:category/>
</cp:coreProperties>
</file>